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notesSlides/notesSlide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0.xml" ContentType="application/vnd.openxmlformats-officedocument.presentationml.notesSlide+xml"/>
  <Override PartName="/ppt/tags/tag39.xml" ContentType="application/vnd.openxmlformats-officedocument.presentationml.tags+xml"/>
  <Override PartName="/ppt/notesSlides/notesSlide1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2.xml" ContentType="application/vnd.openxmlformats-officedocument.presentationml.notesSlide+xml"/>
  <Override PartName="/ppt/tags/tag44.xml" ContentType="application/vnd.openxmlformats-officedocument.presentationml.tags+xml"/>
  <Override PartName="/ppt/notesSlides/notesSlide1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4.xml" ContentType="application/vnd.openxmlformats-officedocument.presentationml.notesSlide+xml"/>
  <Override PartName="/ppt/tags/tag49.xml" ContentType="application/vnd.openxmlformats-officedocument.presentationml.tags+xml"/>
  <Override PartName="/ppt/notesSlides/notesSlide1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8.xml" ContentType="application/vnd.openxmlformats-officedocument.presentationml.notesSlide+xml"/>
  <Override PartName="/ppt/tags/tag66.xml" ContentType="application/vnd.openxmlformats-officedocument.presentationml.tags+xml"/>
  <Override PartName="/ppt/notesSlides/notesSlide19.xml" ContentType="application/vnd.openxmlformats-officedocument.presentationml.notesSlide+xml"/>
  <Override PartName="/ppt/tags/tag67.xml" ContentType="application/vnd.openxmlformats-officedocument.presentationml.tags+xml"/>
  <Override PartName="/ppt/notesSlides/notesSlide20.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2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74.xml" ContentType="application/vnd.openxmlformats-officedocument.presentationml.tags+xml"/>
  <Override PartName="/ppt/notesSlides/notesSlide23.xml" ContentType="application/vnd.openxmlformats-officedocument.presentationml.notesSlide+xml"/>
  <Override PartName="/ppt/tags/tag75.xml" ContentType="application/vnd.openxmlformats-officedocument.presentationml.tags+xml"/>
  <Override PartName="/ppt/notesSlides/notesSlide24.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5.xml" ContentType="application/vnd.openxmlformats-officedocument.presentationml.notesSlide+xml"/>
  <Override PartName="/ppt/tags/tag80.xml" ContentType="application/vnd.openxmlformats-officedocument.presentationml.tags+xml"/>
  <Override PartName="/ppt/notesSlides/notesSlide26.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28.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9.xml" ContentType="application/vnd.openxmlformats-officedocument.presentationml.notesSlide+xml"/>
  <Override PartName="/ppt/tags/tag97.xml" ContentType="application/vnd.openxmlformats-officedocument.presentationml.tags+xml"/>
  <Override PartName="/ppt/notesSlides/notesSlide30.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1.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2.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33.xml" ContentType="application/vnd.openxmlformats-officedocument.presentationml.notesSlide+xml"/>
  <Override PartName="/ppt/tags/tag123.xml" ContentType="application/vnd.openxmlformats-officedocument.presentationml.tags+xml"/>
  <Override PartName="/ppt/notesSlides/notesSlide34.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35.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notesSlides/notesSlide36.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7.xml" ContentType="application/vnd.openxmlformats-officedocument.presentationml.notesSlide+xml"/>
  <Override PartName="/ppt/tags/tag135.xml" ContentType="application/vnd.openxmlformats-officedocument.presentationml.tags+xml"/>
  <Override PartName="/ppt/notesSlides/notesSlide38.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39.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40.xml" ContentType="application/vnd.openxmlformats-officedocument.presentationml.notesSlide+xml"/>
  <Override PartName="/ppt/tags/tag143.xml" ContentType="application/vnd.openxmlformats-officedocument.presentationml.tags+xml"/>
  <Override PartName="/ppt/notesSlides/notesSlide41.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42.xml" ContentType="application/vnd.openxmlformats-officedocument.presentationml.notesSlide+xml"/>
  <Override PartName="/ppt/tags/tag149.xml" ContentType="application/vnd.openxmlformats-officedocument.presentationml.tags+xml"/>
  <Override PartName="/ppt/notesSlides/notesSlide43.xml" ContentType="application/vnd.openxmlformats-officedocument.presentationml.notesSlide+xml"/>
  <Override PartName="/ppt/tags/tag150.xml" ContentType="application/vnd.openxmlformats-officedocument.presentationml.tags+xml"/>
  <Override PartName="/ppt/notesSlides/notesSlide44.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45.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46.xml" ContentType="application/vnd.openxmlformats-officedocument.presentationml.notesSlide+xml"/>
  <Override PartName="/ppt/tags/tag158.xml" ContentType="application/vnd.openxmlformats-officedocument.presentationml.tags+xml"/>
  <Override PartName="/ppt/notesSlides/notesSlide47.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48.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49.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7"/>
  </p:notesMasterIdLst>
  <p:handoutMasterIdLst>
    <p:handoutMasterId r:id="rId58"/>
  </p:handoutMasterIdLst>
  <p:sldIdLst>
    <p:sldId id="256" r:id="rId2"/>
    <p:sldId id="413" r:id="rId3"/>
    <p:sldId id="415" r:id="rId4"/>
    <p:sldId id="414" r:id="rId5"/>
    <p:sldId id="404" r:id="rId6"/>
    <p:sldId id="405" r:id="rId7"/>
    <p:sldId id="540" r:id="rId8"/>
    <p:sldId id="406" r:id="rId9"/>
    <p:sldId id="478" r:id="rId10"/>
    <p:sldId id="479" r:id="rId11"/>
    <p:sldId id="481" r:id="rId12"/>
    <p:sldId id="480" r:id="rId13"/>
    <p:sldId id="482" r:id="rId14"/>
    <p:sldId id="522" r:id="rId15"/>
    <p:sldId id="523" r:id="rId16"/>
    <p:sldId id="526" r:id="rId17"/>
    <p:sldId id="527" r:id="rId18"/>
    <p:sldId id="524" r:id="rId19"/>
    <p:sldId id="525" r:id="rId20"/>
    <p:sldId id="545" r:id="rId21"/>
    <p:sldId id="477" r:id="rId22"/>
    <p:sldId id="421" r:id="rId23"/>
    <p:sldId id="539" r:id="rId24"/>
    <p:sldId id="476" r:id="rId25"/>
    <p:sldId id="541" r:id="rId26"/>
    <p:sldId id="542" r:id="rId27"/>
    <p:sldId id="546" r:id="rId28"/>
    <p:sldId id="483" r:id="rId29"/>
    <p:sldId id="484" r:id="rId30"/>
    <p:sldId id="485" r:id="rId31"/>
    <p:sldId id="486" r:id="rId32"/>
    <p:sldId id="489" r:id="rId33"/>
    <p:sldId id="490" r:id="rId34"/>
    <p:sldId id="547" r:id="rId35"/>
    <p:sldId id="496" r:id="rId36"/>
    <p:sldId id="270" r:id="rId37"/>
    <p:sldId id="543" r:id="rId38"/>
    <p:sldId id="549" r:id="rId39"/>
    <p:sldId id="498" r:id="rId40"/>
    <p:sldId id="544" r:id="rId41"/>
    <p:sldId id="536" r:id="rId42"/>
    <p:sldId id="537" r:id="rId43"/>
    <p:sldId id="499" r:id="rId44"/>
    <p:sldId id="518" r:id="rId45"/>
    <p:sldId id="519" r:id="rId46"/>
    <p:sldId id="495" r:id="rId47"/>
    <p:sldId id="497" r:id="rId48"/>
    <p:sldId id="550" r:id="rId49"/>
    <p:sldId id="503" r:id="rId50"/>
    <p:sldId id="512" r:id="rId51"/>
    <p:sldId id="505" r:id="rId52"/>
    <p:sldId id="417" r:id="rId53"/>
    <p:sldId id="548" r:id="rId54"/>
    <p:sldId id="416" r:id="rId55"/>
    <p:sldId id="410" r:id="rId5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E7F5"/>
    <a:srgbClr val="0D266D"/>
    <a:srgbClr val="D60B41"/>
    <a:srgbClr val="ED58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78639" autoAdjust="0"/>
  </p:normalViewPr>
  <p:slideViewPr>
    <p:cSldViewPr snapToGrid="0" snapToObjects="1">
      <p:cViewPr varScale="1">
        <p:scale>
          <a:sx n="83" d="100"/>
          <a:sy n="83" d="100"/>
        </p:scale>
        <p:origin x="2430" y="90"/>
      </p:cViewPr>
      <p:guideLst/>
    </p:cSldViewPr>
  </p:slideViewPr>
  <p:notesTextViewPr>
    <p:cViewPr>
      <p:scale>
        <a:sx n="3" d="2"/>
        <a:sy n="3" d="2"/>
      </p:scale>
      <p:origin x="0" y="0"/>
    </p:cViewPr>
  </p:notesTextViewPr>
  <p:sorterViewPr>
    <p:cViewPr varScale="1">
      <p:scale>
        <a:sx n="1" d="1"/>
        <a:sy n="1" d="1"/>
      </p:scale>
      <p:origin x="0" y="0"/>
    </p:cViewPr>
  </p:sorterViewPr>
  <p:notesViewPr>
    <p:cSldViewPr snapToGrid="0" snapToObjects="1">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B95676D-584F-7549-9D0D-0D747A4172BD}" type="datetimeFigureOut">
              <a:rPr lang="fr-FR" smtClean="0"/>
              <a:t>05/05/2025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F3D40B-96DE-E84D-BA9C-FFBA1F2A8B06}" type="slidenum">
              <a:rPr lang="fr-FR" smtClean="0"/>
              <a:t>‹n°›</a:t>
            </a:fld>
            <a:endParaRPr lang="fr-FR"/>
          </a:p>
        </p:txBody>
      </p:sp>
    </p:spTree>
    <p:extLst>
      <p:ext uri="{BB962C8B-B14F-4D97-AF65-F5344CB8AC3E}">
        <p14:creationId xmlns:p14="http://schemas.microsoft.com/office/powerpoint/2010/main" val="1186928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1C6832-B8BA-8E4E-8B27-EF156E649FFC}" type="datetimeFigureOut">
              <a:rPr lang="fr-FR" smtClean="0"/>
              <a:t>05/05/2025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64D6D-12D5-8A41-9E3A-129306093ADA}" type="slidenum">
              <a:rPr lang="fr-FR" smtClean="0"/>
              <a:t>‹n°›</a:t>
            </a:fld>
            <a:endParaRPr lang="fr-FR"/>
          </a:p>
        </p:txBody>
      </p:sp>
    </p:spTree>
    <p:extLst>
      <p:ext uri="{BB962C8B-B14F-4D97-AF65-F5344CB8AC3E}">
        <p14:creationId xmlns:p14="http://schemas.microsoft.com/office/powerpoint/2010/main" val="481159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1</a:t>
            </a:fld>
            <a:endParaRPr lang="fr-FR"/>
          </a:p>
        </p:txBody>
      </p:sp>
    </p:spTree>
    <p:extLst>
      <p:ext uri="{BB962C8B-B14F-4D97-AF65-F5344CB8AC3E}">
        <p14:creationId xmlns:p14="http://schemas.microsoft.com/office/powerpoint/2010/main" val="2366124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7C884-1956-CEB5-AFBB-622C130CA81D}"/>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4117169E-1804-83D7-49BA-893571123C2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E7C0DBF-4B33-2460-0A9D-8BAE2B09DC60}"/>
              </a:ext>
            </a:extLst>
          </p:cNvPr>
          <p:cNvSpPr>
            <a:spLocks noGrp="1"/>
          </p:cNvSpPr>
          <p:nvPr>
            <p:ph type="body" idx="1"/>
          </p:nvPr>
        </p:nvSpPr>
        <p:spPr/>
        <p:txBody>
          <a:bodyPr/>
          <a:lstStyle/>
          <a:p>
            <a:r>
              <a:rPr lang="fr-FR" dirty="0"/>
              <a:t>Mots à classer: </a:t>
            </a:r>
          </a:p>
          <a:p>
            <a:r>
              <a:rPr lang="fr-FR" dirty="0"/>
              <a:t>Bronche normale</a:t>
            </a:r>
          </a:p>
          <a:p>
            <a:r>
              <a:rPr lang="fr-FR" dirty="0"/>
              <a:t>Alvéole normale</a:t>
            </a:r>
          </a:p>
          <a:p>
            <a:r>
              <a:rPr lang="fr-FR" dirty="0"/>
              <a:t>Bronchite chronique</a:t>
            </a:r>
          </a:p>
          <a:p>
            <a:r>
              <a:rPr lang="fr-FR" dirty="0"/>
              <a:t>Emphysème</a:t>
            </a:r>
          </a:p>
          <a:p>
            <a:r>
              <a:rPr lang="fr-FR" dirty="0"/>
              <a:t>Production excessive de mucus</a:t>
            </a:r>
          </a:p>
          <a:p>
            <a:r>
              <a:rPr lang="fr-FR" dirty="0"/>
              <a:t>Inflammation des bronches</a:t>
            </a:r>
          </a:p>
          <a:p>
            <a:r>
              <a:rPr lang="fr-FR" dirty="0"/>
              <a:t>Dilatation des alvéoles</a:t>
            </a:r>
          </a:p>
          <a:p>
            <a:r>
              <a:rPr lang="fr-FR" dirty="0"/>
              <a:t>Destruction de la paroi des alvéoles</a:t>
            </a:r>
          </a:p>
        </p:txBody>
      </p:sp>
      <p:sp>
        <p:nvSpPr>
          <p:cNvPr id="4" name="Espace réservé du numéro de diapositive 3">
            <a:extLst>
              <a:ext uri="{FF2B5EF4-FFF2-40B4-BE49-F238E27FC236}">
                <a16:creationId xmlns:a16="http://schemas.microsoft.com/office/drawing/2014/main" id="{347D654B-D869-C4E6-5C8C-7A0828EC9801}"/>
              </a:ext>
            </a:extLst>
          </p:cNvPr>
          <p:cNvSpPr>
            <a:spLocks noGrp="1"/>
          </p:cNvSpPr>
          <p:nvPr>
            <p:ph type="sldNum" sz="quarter" idx="5"/>
          </p:nvPr>
        </p:nvSpPr>
        <p:spPr/>
        <p:txBody>
          <a:bodyPr/>
          <a:lstStyle/>
          <a:p>
            <a:fld id="{2DF64D6D-12D5-8A41-9E3A-129306093ADA}" type="slidenum">
              <a:rPr lang="fr-FR" smtClean="0"/>
              <a:t>12</a:t>
            </a:fld>
            <a:endParaRPr lang="fr-FR"/>
          </a:p>
        </p:txBody>
      </p:sp>
    </p:spTree>
    <p:extLst>
      <p:ext uri="{BB962C8B-B14F-4D97-AF65-F5344CB8AC3E}">
        <p14:creationId xmlns:p14="http://schemas.microsoft.com/office/powerpoint/2010/main" val="3787577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CB3B1-F700-43E7-A353-52C6686A925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3C026A6-B939-86E2-9D1B-431FE30E56E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4B7C9B-58A1-A19E-1303-8E6276A2D71E}"/>
              </a:ext>
            </a:extLst>
          </p:cNvPr>
          <p:cNvSpPr>
            <a:spLocks noGrp="1"/>
          </p:cNvSpPr>
          <p:nvPr>
            <p:ph type="body" idx="1"/>
          </p:nvPr>
        </p:nvSpPr>
        <p:spPr/>
        <p:txBody>
          <a:bodyPr/>
          <a:lstStyle/>
          <a:p>
            <a:pPr marL="0" indent="0">
              <a:buNone/>
            </a:pPr>
            <a:endParaRPr lang="fr-FR" dirty="0"/>
          </a:p>
        </p:txBody>
      </p:sp>
      <p:sp>
        <p:nvSpPr>
          <p:cNvPr id="4" name="Espace réservé du numéro de diapositive 3">
            <a:extLst>
              <a:ext uri="{FF2B5EF4-FFF2-40B4-BE49-F238E27FC236}">
                <a16:creationId xmlns:a16="http://schemas.microsoft.com/office/drawing/2014/main" id="{848467A4-1772-C01B-6EDC-21517CCD2E7B}"/>
              </a:ext>
            </a:extLst>
          </p:cNvPr>
          <p:cNvSpPr>
            <a:spLocks noGrp="1"/>
          </p:cNvSpPr>
          <p:nvPr>
            <p:ph type="sldNum" sz="quarter" idx="5"/>
          </p:nvPr>
        </p:nvSpPr>
        <p:spPr/>
        <p:txBody>
          <a:bodyPr/>
          <a:lstStyle/>
          <a:p>
            <a:fld id="{2DF64D6D-12D5-8A41-9E3A-129306093ADA}" type="slidenum">
              <a:rPr lang="fr-FR" smtClean="0"/>
              <a:t>13</a:t>
            </a:fld>
            <a:endParaRPr lang="fr-FR"/>
          </a:p>
        </p:txBody>
      </p:sp>
    </p:spTree>
    <p:extLst>
      <p:ext uri="{BB962C8B-B14F-4D97-AF65-F5344CB8AC3E}">
        <p14:creationId xmlns:p14="http://schemas.microsoft.com/office/powerpoint/2010/main" val="2254218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4C1A8-D289-77FC-4063-A0BE9C56E1AE}"/>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786F82DF-7685-A940-32CE-2752F851EE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6ED6878-B992-9F1B-72B7-F1AF7452F9F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3AB89CC-5471-6E89-DE99-939A06684D99}"/>
              </a:ext>
            </a:extLst>
          </p:cNvPr>
          <p:cNvSpPr>
            <a:spLocks noGrp="1"/>
          </p:cNvSpPr>
          <p:nvPr>
            <p:ph type="sldNum" sz="quarter" idx="5"/>
          </p:nvPr>
        </p:nvSpPr>
        <p:spPr/>
        <p:txBody>
          <a:bodyPr/>
          <a:lstStyle/>
          <a:p>
            <a:fld id="{2DF64D6D-12D5-8A41-9E3A-129306093ADA}" type="slidenum">
              <a:rPr lang="fr-FR" smtClean="0"/>
              <a:t>14</a:t>
            </a:fld>
            <a:endParaRPr lang="fr-FR"/>
          </a:p>
        </p:txBody>
      </p:sp>
    </p:spTree>
    <p:extLst>
      <p:ext uri="{BB962C8B-B14F-4D97-AF65-F5344CB8AC3E}">
        <p14:creationId xmlns:p14="http://schemas.microsoft.com/office/powerpoint/2010/main" val="850751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E28A0-A103-F76A-4EEC-FB3090AEF8EE}"/>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A3DF73F-6809-8F7F-3103-3BF0DBDDCC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523062F-B224-9347-DCA7-C225F3456F70}"/>
              </a:ext>
            </a:extLst>
          </p:cNvPr>
          <p:cNvSpPr>
            <a:spLocks noGrp="1"/>
          </p:cNvSpPr>
          <p:nvPr>
            <p:ph type="body" idx="1"/>
          </p:nvPr>
        </p:nvSpPr>
        <p:spPr/>
        <p:txBody>
          <a:bodyPr/>
          <a:lstStyle/>
          <a:p>
            <a:endParaRPr lang="fr-FR" dirty="0"/>
          </a:p>
          <a:p>
            <a:endParaRPr lang="fr-FR" dirty="0"/>
          </a:p>
        </p:txBody>
      </p:sp>
      <p:sp>
        <p:nvSpPr>
          <p:cNvPr id="4" name="Espace réservé du numéro de diapositive 3">
            <a:extLst>
              <a:ext uri="{FF2B5EF4-FFF2-40B4-BE49-F238E27FC236}">
                <a16:creationId xmlns:a16="http://schemas.microsoft.com/office/drawing/2014/main" id="{062DB173-8CAB-8072-1236-C51AB4F3807B}"/>
              </a:ext>
            </a:extLst>
          </p:cNvPr>
          <p:cNvSpPr>
            <a:spLocks noGrp="1"/>
          </p:cNvSpPr>
          <p:nvPr>
            <p:ph type="sldNum" sz="quarter" idx="5"/>
          </p:nvPr>
        </p:nvSpPr>
        <p:spPr/>
        <p:txBody>
          <a:bodyPr/>
          <a:lstStyle/>
          <a:p>
            <a:fld id="{2DF64D6D-12D5-8A41-9E3A-129306093ADA}" type="slidenum">
              <a:rPr lang="fr-FR" smtClean="0"/>
              <a:t>15</a:t>
            </a:fld>
            <a:endParaRPr lang="fr-FR"/>
          </a:p>
        </p:txBody>
      </p:sp>
    </p:spTree>
    <p:extLst>
      <p:ext uri="{BB962C8B-B14F-4D97-AF65-F5344CB8AC3E}">
        <p14:creationId xmlns:p14="http://schemas.microsoft.com/office/powerpoint/2010/main" val="1500578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68FE5D-2970-E54D-AFE0-5DB85C6B9B06}"/>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D58D9538-C4A7-9434-4EE2-5E8366D66A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B30F17-3DCE-E09D-DFFA-7074DEE886A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349C60C-7A1B-D965-CD73-CBB91372971E}"/>
              </a:ext>
            </a:extLst>
          </p:cNvPr>
          <p:cNvSpPr>
            <a:spLocks noGrp="1"/>
          </p:cNvSpPr>
          <p:nvPr>
            <p:ph type="sldNum" sz="quarter" idx="5"/>
          </p:nvPr>
        </p:nvSpPr>
        <p:spPr/>
        <p:txBody>
          <a:bodyPr/>
          <a:lstStyle/>
          <a:p>
            <a:fld id="{2DF64D6D-12D5-8A41-9E3A-129306093ADA}" type="slidenum">
              <a:rPr lang="fr-FR" smtClean="0"/>
              <a:t>16</a:t>
            </a:fld>
            <a:endParaRPr lang="fr-FR"/>
          </a:p>
        </p:txBody>
      </p:sp>
    </p:spTree>
    <p:extLst>
      <p:ext uri="{BB962C8B-B14F-4D97-AF65-F5344CB8AC3E}">
        <p14:creationId xmlns:p14="http://schemas.microsoft.com/office/powerpoint/2010/main" val="1411014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C0C94-B755-3F6C-9623-878CD2E099D2}"/>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61CD1593-ABF3-B049-31AF-8A739DDA44B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E1F8D8-3227-DFE5-5EAA-F21B2355CA5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8298391-E3CF-7E88-28C0-3CF948FB5279}"/>
              </a:ext>
            </a:extLst>
          </p:cNvPr>
          <p:cNvSpPr>
            <a:spLocks noGrp="1"/>
          </p:cNvSpPr>
          <p:nvPr>
            <p:ph type="sldNum" sz="quarter" idx="5"/>
          </p:nvPr>
        </p:nvSpPr>
        <p:spPr/>
        <p:txBody>
          <a:bodyPr/>
          <a:lstStyle/>
          <a:p>
            <a:fld id="{2DF64D6D-12D5-8A41-9E3A-129306093ADA}" type="slidenum">
              <a:rPr lang="fr-FR" smtClean="0"/>
              <a:t>17</a:t>
            </a:fld>
            <a:endParaRPr lang="fr-FR"/>
          </a:p>
        </p:txBody>
      </p:sp>
    </p:spTree>
    <p:extLst>
      <p:ext uri="{BB962C8B-B14F-4D97-AF65-F5344CB8AC3E}">
        <p14:creationId xmlns:p14="http://schemas.microsoft.com/office/powerpoint/2010/main" val="2453838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8B616-887A-5ADB-313C-26B5A9F01A27}"/>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BCC12C1-3C6B-0CEF-DAF8-0545DC88AD6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65F0F66-BE92-D9EE-F304-9666DC330E1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F1DFA2-3B9E-7940-B2D5-DF90C81D2EF8}"/>
              </a:ext>
            </a:extLst>
          </p:cNvPr>
          <p:cNvSpPr>
            <a:spLocks noGrp="1"/>
          </p:cNvSpPr>
          <p:nvPr>
            <p:ph type="sldNum" sz="quarter" idx="5"/>
          </p:nvPr>
        </p:nvSpPr>
        <p:spPr/>
        <p:txBody>
          <a:bodyPr/>
          <a:lstStyle/>
          <a:p>
            <a:fld id="{2DF64D6D-12D5-8A41-9E3A-129306093ADA}" type="slidenum">
              <a:rPr lang="fr-FR" smtClean="0"/>
              <a:t>18</a:t>
            </a:fld>
            <a:endParaRPr lang="fr-FR"/>
          </a:p>
        </p:txBody>
      </p:sp>
    </p:spTree>
    <p:extLst>
      <p:ext uri="{BB962C8B-B14F-4D97-AF65-F5344CB8AC3E}">
        <p14:creationId xmlns:p14="http://schemas.microsoft.com/office/powerpoint/2010/main" val="364746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B1FD1-80CA-68ED-4570-A144F418ECFE}"/>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2F98A45C-0AFF-F1ED-861F-5260FA810F3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ABE0BBB-AAC0-1C03-BF45-A80A7088D144}"/>
              </a:ext>
            </a:extLst>
          </p:cNvPr>
          <p:cNvSpPr>
            <a:spLocks noGrp="1"/>
          </p:cNvSpPr>
          <p:nvPr>
            <p:ph type="body" idx="1"/>
          </p:nvPr>
        </p:nvSpPr>
        <p:spPr/>
        <p:txBody>
          <a:bodyPr/>
          <a:lstStyle/>
          <a:p>
            <a:endParaRPr lang="fr-CA" dirty="0"/>
          </a:p>
          <a:p>
            <a:br>
              <a:rPr lang="fr-CA" dirty="0"/>
            </a:br>
            <a:br>
              <a:rPr lang="fr-CA" dirty="0"/>
            </a:br>
            <a:br>
              <a:rPr lang="fr-CA" dirty="0">
                <a:effectLst/>
              </a:rPr>
            </a:br>
            <a:endParaRPr lang="fr-CA" dirty="0">
              <a:effectLst/>
            </a:endParaRPr>
          </a:p>
          <a:p>
            <a:endParaRPr lang="fr-FR" dirty="0"/>
          </a:p>
        </p:txBody>
      </p:sp>
      <p:sp>
        <p:nvSpPr>
          <p:cNvPr id="4" name="Espace réservé du numéro de diapositive 3">
            <a:extLst>
              <a:ext uri="{FF2B5EF4-FFF2-40B4-BE49-F238E27FC236}">
                <a16:creationId xmlns:a16="http://schemas.microsoft.com/office/drawing/2014/main" id="{F517D7F0-58AF-B88B-8FD3-2BD9687EC002}"/>
              </a:ext>
            </a:extLst>
          </p:cNvPr>
          <p:cNvSpPr>
            <a:spLocks noGrp="1"/>
          </p:cNvSpPr>
          <p:nvPr>
            <p:ph type="sldNum" sz="quarter" idx="5"/>
          </p:nvPr>
        </p:nvSpPr>
        <p:spPr/>
        <p:txBody>
          <a:bodyPr/>
          <a:lstStyle/>
          <a:p>
            <a:fld id="{2DF64D6D-12D5-8A41-9E3A-129306093ADA}" type="slidenum">
              <a:rPr lang="fr-FR" smtClean="0"/>
              <a:t>19</a:t>
            </a:fld>
            <a:endParaRPr lang="fr-FR"/>
          </a:p>
        </p:txBody>
      </p:sp>
    </p:spTree>
    <p:extLst>
      <p:ext uri="{BB962C8B-B14F-4D97-AF65-F5344CB8AC3E}">
        <p14:creationId xmlns:p14="http://schemas.microsoft.com/office/powerpoint/2010/main" val="2548242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B22DB-F560-BF96-91AE-535C1E189E8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3433FB28-1FA7-79AB-F6D6-85DDBFCA2CE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5B7AD1B-3D64-E167-31C0-BA2F6997380B}"/>
              </a:ext>
            </a:extLst>
          </p:cNvPr>
          <p:cNvSpPr>
            <a:spLocks noGrp="1"/>
          </p:cNvSpPr>
          <p:nvPr>
            <p:ph type="body" idx="1"/>
          </p:nvPr>
        </p:nvSpPr>
        <p:spPr/>
        <p:txBody>
          <a:bodyPr/>
          <a:lstStyle/>
          <a:p>
            <a:r>
              <a:rPr lang="fr-FR" dirty="0"/>
              <a:t>Choix de réponses : </a:t>
            </a:r>
          </a:p>
          <a:p>
            <a:r>
              <a:rPr lang="fr-FR" dirty="0"/>
              <a:t>Corticostéroïde inhalé (CSI)</a:t>
            </a:r>
          </a:p>
          <a:p>
            <a:r>
              <a:rPr lang="fr-FR" dirty="0"/>
              <a:t>Bêta2-agoniste à courte durée d’action (BACA)</a:t>
            </a:r>
          </a:p>
          <a:p>
            <a:r>
              <a:rPr lang="fr-FR" dirty="0"/>
              <a:t>Bêta2-agoniste à longue durée d’action (BALA)</a:t>
            </a:r>
          </a:p>
          <a:p>
            <a:r>
              <a:rPr lang="fr-FR" dirty="0"/>
              <a:t>Agoniste muscarinique à courte durée d’action (AMCA)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Agoniste muscarinique à longue durée d’action (AMLA)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Inhibiteur de la phosphodiestérase 4 (PDE4)</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endParaRPr lang="fr-FR" dirty="0"/>
          </a:p>
        </p:txBody>
      </p:sp>
      <p:sp>
        <p:nvSpPr>
          <p:cNvPr id="4" name="Espace réservé du numéro de diapositive 3">
            <a:extLst>
              <a:ext uri="{FF2B5EF4-FFF2-40B4-BE49-F238E27FC236}">
                <a16:creationId xmlns:a16="http://schemas.microsoft.com/office/drawing/2014/main" id="{062FCF00-8615-1478-119E-61886399510D}"/>
              </a:ext>
            </a:extLst>
          </p:cNvPr>
          <p:cNvSpPr>
            <a:spLocks noGrp="1"/>
          </p:cNvSpPr>
          <p:nvPr>
            <p:ph type="sldNum" sz="quarter" idx="5"/>
          </p:nvPr>
        </p:nvSpPr>
        <p:spPr/>
        <p:txBody>
          <a:bodyPr/>
          <a:lstStyle/>
          <a:p>
            <a:fld id="{2DF64D6D-12D5-8A41-9E3A-129306093ADA}" type="slidenum">
              <a:rPr lang="fr-FR" smtClean="0"/>
              <a:t>21</a:t>
            </a:fld>
            <a:endParaRPr lang="fr-FR"/>
          </a:p>
        </p:txBody>
      </p:sp>
    </p:spTree>
    <p:extLst>
      <p:ext uri="{BB962C8B-B14F-4D97-AF65-F5344CB8AC3E}">
        <p14:creationId xmlns:p14="http://schemas.microsoft.com/office/powerpoint/2010/main" val="1607284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3</a:t>
            </a:fld>
            <a:endParaRPr lang="fr-FR"/>
          </a:p>
        </p:txBody>
      </p:sp>
    </p:spTree>
    <p:extLst>
      <p:ext uri="{BB962C8B-B14F-4D97-AF65-F5344CB8AC3E}">
        <p14:creationId xmlns:p14="http://schemas.microsoft.com/office/powerpoint/2010/main" val="330481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EBCAB43E-B735-4EC1-3D54-4B7F87E89ABB}"/>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65226789-7123-F66A-4473-83AC75D4A118}"/>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B02F33F6-AC69-E58D-81AF-0FC227CC95D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38494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24</a:t>
            </a:fld>
            <a:endParaRPr lang="fr-FR"/>
          </a:p>
        </p:txBody>
      </p:sp>
    </p:spTree>
    <p:extLst>
      <p:ext uri="{BB962C8B-B14F-4D97-AF65-F5344CB8AC3E}">
        <p14:creationId xmlns:p14="http://schemas.microsoft.com/office/powerpoint/2010/main" val="174083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0D9CA-7705-14DD-CD7F-103AEF0D7727}"/>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40A8B08-41C8-3DD8-E14A-33124BE0ECA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E3DFEF0-82F9-DACA-6AD6-C9CCB5B773D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DC0A854-E867-11B9-FF94-7277EFA78E92}"/>
              </a:ext>
            </a:extLst>
          </p:cNvPr>
          <p:cNvSpPr>
            <a:spLocks noGrp="1"/>
          </p:cNvSpPr>
          <p:nvPr>
            <p:ph type="sldNum" sz="quarter" idx="5"/>
          </p:nvPr>
        </p:nvSpPr>
        <p:spPr/>
        <p:txBody>
          <a:bodyPr/>
          <a:lstStyle/>
          <a:p>
            <a:fld id="{2DF64D6D-12D5-8A41-9E3A-129306093ADA}" type="slidenum">
              <a:rPr lang="fr-FR" smtClean="0"/>
              <a:t>25</a:t>
            </a:fld>
            <a:endParaRPr lang="fr-FR"/>
          </a:p>
        </p:txBody>
      </p:sp>
    </p:spTree>
    <p:extLst>
      <p:ext uri="{BB962C8B-B14F-4D97-AF65-F5344CB8AC3E}">
        <p14:creationId xmlns:p14="http://schemas.microsoft.com/office/powerpoint/2010/main" val="807707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0EA84-EF8E-5EE1-D24D-2A7FAC3A725A}"/>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790E6D5-5608-BD69-49DF-2FD52E002A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CC79514-5751-31C5-F9C6-315FE516A49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D9E2430-B0D6-ACEE-1538-345D6C5AF1BA}"/>
              </a:ext>
            </a:extLst>
          </p:cNvPr>
          <p:cNvSpPr>
            <a:spLocks noGrp="1"/>
          </p:cNvSpPr>
          <p:nvPr>
            <p:ph type="sldNum" sz="quarter" idx="5"/>
          </p:nvPr>
        </p:nvSpPr>
        <p:spPr/>
        <p:txBody>
          <a:bodyPr/>
          <a:lstStyle/>
          <a:p>
            <a:fld id="{2DF64D6D-12D5-8A41-9E3A-129306093ADA}" type="slidenum">
              <a:rPr lang="fr-FR" smtClean="0"/>
              <a:t>26</a:t>
            </a:fld>
            <a:endParaRPr lang="fr-FR"/>
          </a:p>
        </p:txBody>
      </p:sp>
    </p:spTree>
    <p:extLst>
      <p:ext uri="{BB962C8B-B14F-4D97-AF65-F5344CB8AC3E}">
        <p14:creationId xmlns:p14="http://schemas.microsoft.com/office/powerpoint/2010/main" val="1334123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38AEA-C388-4972-71D9-640E58369D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61405B8-F45C-B837-73BC-FFAD7B58737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450DD69-871E-B7CB-97DF-27D0499DF9D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CA33429-9AC5-A1F6-6448-807B8B4BF4DD}"/>
              </a:ext>
            </a:extLst>
          </p:cNvPr>
          <p:cNvSpPr>
            <a:spLocks noGrp="1"/>
          </p:cNvSpPr>
          <p:nvPr>
            <p:ph type="sldNum" sz="quarter" idx="5"/>
          </p:nvPr>
        </p:nvSpPr>
        <p:spPr/>
        <p:txBody>
          <a:bodyPr/>
          <a:lstStyle/>
          <a:p>
            <a:fld id="{2DF64D6D-12D5-8A41-9E3A-129306093ADA}" type="slidenum">
              <a:rPr lang="fr-FR" smtClean="0"/>
              <a:t>27</a:t>
            </a:fld>
            <a:endParaRPr lang="fr-FR"/>
          </a:p>
        </p:txBody>
      </p:sp>
    </p:spTree>
    <p:extLst>
      <p:ext uri="{BB962C8B-B14F-4D97-AF65-F5344CB8AC3E}">
        <p14:creationId xmlns:p14="http://schemas.microsoft.com/office/powerpoint/2010/main" val="653543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18A0B-D586-DE3C-6DA7-35682A80D29C}"/>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45FD1AB8-12B2-50FF-29A8-A679B9C0034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D8A7BCB-2603-AE6F-9C51-D6A9BD17AF9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A8D11FA-1C2B-7AB2-8A5D-F69C5518C727}"/>
              </a:ext>
            </a:extLst>
          </p:cNvPr>
          <p:cNvSpPr>
            <a:spLocks noGrp="1"/>
          </p:cNvSpPr>
          <p:nvPr>
            <p:ph type="sldNum" sz="quarter" idx="5"/>
          </p:nvPr>
        </p:nvSpPr>
        <p:spPr/>
        <p:txBody>
          <a:bodyPr/>
          <a:lstStyle/>
          <a:p>
            <a:fld id="{2DF64D6D-12D5-8A41-9E3A-129306093ADA}" type="slidenum">
              <a:rPr lang="fr-FR" smtClean="0"/>
              <a:t>28</a:t>
            </a:fld>
            <a:endParaRPr lang="fr-FR"/>
          </a:p>
        </p:txBody>
      </p:sp>
    </p:spTree>
    <p:extLst>
      <p:ext uri="{BB962C8B-B14F-4D97-AF65-F5344CB8AC3E}">
        <p14:creationId xmlns:p14="http://schemas.microsoft.com/office/powerpoint/2010/main" val="1036650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20E2D-3DCD-1A28-9A4B-82228A54CEFB}"/>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009E1E3D-C59D-989D-BDDF-0EA61C86A9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3287BAB-63C7-1BAE-7315-9A5B9D6CA2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a:extLst>
              <a:ext uri="{FF2B5EF4-FFF2-40B4-BE49-F238E27FC236}">
                <a16:creationId xmlns:a16="http://schemas.microsoft.com/office/drawing/2014/main" id="{FD66FF68-6F71-CF75-ACC6-AE213E2F6BCC}"/>
              </a:ext>
            </a:extLst>
          </p:cNvPr>
          <p:cNvSpPr>
            <a:spLocks noGrp="1"/>
          </p:cNvSpPr>
          <p:nvPr>
            <p:ph type="sldNum" sz="quarter" idx="5"/>
          </p:nvPr>
        </p:nvSpPr>
        <p:spPr/>
        <p:txBody>
          <a:bodyPr/>
          <a:lstStyle/>
          <a:p>
            <a:fld id="{2DF64D6D-12D5-8A41-9E3A-129306093ADA}" type="slidenum">
              <a:rPr lang="fr-FR" smtClean="0"/>
              <a:t>29</a:t>
            </a:fld>
            <a:endParaRPr lang="fr-FR"/>
          </a:p>
        </p:txBody>
      </p:sp>
    </p:spTree>
    <p:extLst>
      <p:ext uri="{BB962C8B-B14F-4D97-AF65-F5344CB8AC3E}">
        <p14:creationId xmlns:p14="http://schemas.microsoft.com/office/powerpoint/2010/main" val="3164856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B9CDD-5B5F-7687-4685-D1BAD4AE4B8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90106303-59B2-D8A8-1C0E-D9E28B86246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7202A1-A88E-C415-5B19-D25C73E978E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CA96096-107B-9708-61F3-846C03362570}"/>
              </a:ext>
            </a:extLst>
          </p:cNvPr>
          <p:cNvSpPr>
            <a:spLocks noGrp="1"/>
          </p:cNvSpPr>
          <p:nvPr>
            <p:ph type="sldNum" sz="quarter" idx="5"/>
          </p:nvPr>
        </p:nvSpPr>
        <p:spPr/>
        <p:txBody>
          <a:bodyPr/>
          <a:lstStyle/>
          <a:p>
            <a:fld id="{2DF64D6D-12D5-8A41-9E3A-129306093ADA}" type="slidenum">
              <a:rPr lang="fr-FR" smtClean="0"/>
              <a:t>30</a:t>
            </a:fld>
            <a:endParaRPr lang="fr-FR"/>
          </a:p>
        </p:txBody>
      </p:sp>
    </p:spTree>
    <p:extLst>
      <p:ext uri="{BB962C8B-B14F-4D97-AF65-F5344CB8AC3E}">
        <p14:creationId xmlns:p14="http://schemas.microsoft.com/office/powerpoint/2010/main" val="2848420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B46C9-4579-D241-5802-F572EF33AE2C}"/>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EC870ADE-B270-7F36-A85D-F3EFDDDDE5F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C4EB6FB-E0A1-EFDA-D215-AA6389D0EA6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AECBD9C-CB18-D744-F376-0F9FEF30B398}"/>
              </a:ext>
            </a:extLst>
          </p:cNvPr>
          <p:cNvSpPr>
            <a:spLocks noGrp="1"/>
          </p:cNvSpPr>
          <p:nvPr>
            <p:ph type="sldNum" sz="quarter" idx="5"/>
          </p:nvPr>
        </p:nvSpPr>
        <p:spPr/>
        <p:txBody>
          <a:bodyPr/>
          <a:lstStyle/>
          <a:p>
            <a:fld id="{2DF64D6D-12D5-8A41-9E3A-129306093ADA}" type="slidenum">
              <a:rPr lang="fr-FR" smtClean="0"/>
              <a:t>31</a:t>
            </a:fld>
            <a:endParaRPr lang="fr-FR"/>
          </a:p>
        </p:txBody>
      </p:sp>
    </p:spTree>
    <p:extLst>
      <p:ext uri="{BB962C8B-B14F-4D97-AF65-F5344CB8AC3E}">
        <p14:creationId xmlns:p14="http://schemas.microsoft.com/office/powerpoint/2010/main" val="19716092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7BAFA-4C71-19FC-79D8-59F0BCE60531}"/>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B36FC3D2-AE47-C3D8-04F5-2D8A70F6684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AE9173-34FA-C96C-334C-5275A72B04E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383545-A486-4B55-5BB4-9FFF1C4B69A2}"/>
              </a:ext>
            </a:extLst>
          </p:cNvPr>
          <p:cNvSpPr>
            <a:spLocks noGrp="1"/>
          </p:cNvSpPr>
          <p:nvPr>
            <p:ph type="sldNum" sz="quarter" idx="5"/>
          </p:nvPr>
        </p:nvSpPr>
        <p:spPr/>
        <p:txBody>
          <a:bodyPr/>
          <a:lstStyle/>
          <a:p>
            <a:fld id="{2DF64D6D-12D5-8A41-9E3A-129306093ADA}" type="slidenum">
              <a:rPr lang="fr-FR" smtClean="0"/>
              <a:t>32</a:t>
            </a:fld>
            <a:endParaRPr lang="fr-FR"/>
          </a:p>
        </p:txBody>
      </p:sp>
    </p:spTree>
    <p:extLst>
      <p:ext uri="{BB962C8B-B14F-4D97-AF65-F5344CB8AC3E}">
        <p14:creationId xmlns:p14="http://schemas.microsoft.com/office/powerpoint/2010/main" val="3821585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b="0"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4</a:t>
            </a:fld>
            <a:endParaRPr lang="fr-FR"/>
          </a:p>
        </p:txBody>
      </p:sp>
    </p:spTree>
    <p:extLst>
      <p:ext uri="{BB962C8B-B14F-4D97-AF65-F5344CB8AC3E}">
        <p14:creationId xmlns:p14="http://schemas.microsoft.com/office/powerpoint/2010/main" val="7155653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4EEA0-9D68-A499-772B-966857AC3D5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60E3BE50-C446-1E1C-2D46-0CEA0B78B0D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1F15CF8-ED9C-0C57-C132-74934C91746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a:extLst>
              <a:ext uri="{FF2B5EF4-FFF2-40B4-BE49-F238E27FC236}">
                <a16:creationId xmlns:a16="http://schemas.microsoft.com/office/drawing/2014/main" id="{D886E9AC-E5DA-90A8-A99C-28D9AE98E04F}"/>
              </a:ext>
            </a:extLst>
          </p:cNvPr>
          <p:cNvSpPr>
            <a:spLocks noGrp="1"/>
          </p:cNvSpPr>
          <p:nvPr>
            <p:ph type="sldNum" sz="quarter" idx="5"/>
          </p:nvPr>
        </p:nvSpPr>
        <p:spPr/>
        <p:txBody>
          <a:bodyPr/>
          <a:lstStyle/>
          <a:p>
            <a:fld id="{2DF64D6D-12D5-8A41-9E3A-129306093ADA}" type="slidenum">
              <a:rPr lang="fr-FR" smtClean="0"/>
              <a:t>33</a:t>
            </a:fld>
            <a:endParaRPr lang="fr-FR"/>
          </a:p>
        </p:txBody>
      </p:sp>
    </p:spTree>
    <p:extLst>
      <p:ext uri="{BB962C8B-B14F-4D97-AF65-F5344CB8AC3E}">
        <p14:creationId xmlns:p14="http://schemas.microsoft.com/office/powerpoint/2010/main" val="42368549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E2CD3-9E3C-728D-C603-4AE5AA11C7A6}"/>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F0075782-8FB7-0644-49DC-13C6F76098A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45BB781-594B-2A4E-E7E0-A64F355C8AEB}"/>
              </a:ext>
            </a:extLst>
          </p:cNvPr>
          <p:cNvSpPr>
            <a:spLocks noGrp="1"/>
          </p:cNvSpPr>
          <p:nvPr>
            <p:ph type="body" idx="1"/>
          </p:nvPr>
        </p:nvSpPr>
        <p:spPr/>
        <p:txBody>
          <a:bodyPr/>
          <a:lstStyle/>
          <a:p>
            <a:pPr marL="0" indent="0">
              <a:spcBef>
                <a:spcPts val="1200"/>
              </a:spcBef>
              <a:buNone/>
            </a:pPr>
            <a:endParaRPr lang="fr-FR" b="1" dirty="0"/>
          </a:p>
        </p:txBody>
      </p:sp>
      <p:sp>
        <p:nvSpPr>
          <p:cNvPr id="4" name="Espace réservé du numéro de diapositive 3">
            <a:extLst>
              <a:ext uri="{FF2B5EF4-FFF2-40B4-BE49-F238E27FC236}">
                <a16:creationId xmlns:a16="http://schemas.microsoft.com/office/drawing/2014/main" id="{B95FF728-6497-E554-5781-CFC50FA7730F}"/>
              </a:ext>
            </a:extLst>
          </p:cNvPr>
          <p:cNvSpPr>
            <a:spLocks noGrp="1"/>
          </p:cNvSpPr>
          <p:nvPr>
            <p:ph type="sldNum" sz="quarter" idx="5"/>
          </p:nvPr>
        </p:nvSpPr>
        <p:spPr/>
        <p:txBody>
          <a:bodyPr/>
          <a:lstStyle/>
          <a:p>
            <a:fld id="{2DF64D6D-12D5-8A41-9E3A-129306093ADA}" type="slidenum">
              <a:rPr lang="fr-FR" smtClean="0"/>
              <a:t>35</a:t>
            </a:fld>
            <a:endParaRPr lang="fr-FR"/>
          </a:p>
        </p:txBody>
      </p:sp>
    </p:spTree>
    <p:extLst>
      <p:ext uri="{BB962C8B-B14F-4D97-AF65-F5344CB8AC3E}">
        <p14:creationId xmlns:p14="http://schemas.microsoft.com/office/powerpoint/2010/main" val="88897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ED7F1EA3-C4D6-940C-D374-4E251C0786A2}"/>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CE1C61CB-4D4C-7C70-B21C-17BE03CF1EB8}"/>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3D3692AA-0E91-FDAD-F598-1FEAC745DC5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lang="fr-CA" dirty="0"/>
          </a:p>
        </p:txBody>
      </p:sp>
    </p:spTree>
    <p:extLst>
      <p:ext uri="{BB962C8B-B14F-4D97-AF65-F5344CB8AC3E}">
        <p14:creationId xmlns:p14="http://schemas.microsoft.com/office/powerpoint/2010/main" val="10878708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BE27212B-6186-0003-8C8C-A777B2A0A59B}"/>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E9CB38B2-67A8-0E0C-7452-FB046505DFA7}"/>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1B41565F-F5BA-EE78-6894-643C3CBDE9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lang="fr-CA" dirty="0"/>
          </a:p>
        </p:txBody>
      </p:sp>
    </p:spTree>
    <p:extLst>
      <p:ext uri="{BB962C8B-B14F-4D97-AF65-F5344CB8AC3E}">
        <p14:creationId xmlns:p14="http://schemas.microsoft.com/office/powerpoint/2010/main" val="12285367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CA782-6675-1043-1F19-095A6499FCD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38546A1C-19CC-E2B7-0157-57DEA35F58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7706396-320F-71A3-273E-37C7966FEF54}"/>
              </a:ext>
            </a:extLst>
          </p:cNvPr>
          <p:cNvSpPr>
            <a:spLocks noGrp="1"/>
          </p:cNvSpPr>
          <p:nvPr>
            <p:ph type="body" idx="1"/>
          </p:nvPr>
        </p:nvSpPr>
        <p:spPr/>
        <p:txBody>
          <a:bodyPr/>
          <a:lstStyle/>
          <a:p>
            <a:pPr marL="0" indent="0">
              <a:spcBef>
                <a:spcPts val="1200"/>
              </a:spcBef>
              <a:buNone/>
            </a:pPr>
            <a:endParaRPr lang="fr-FR" b="1" dirty="0"/>
          </a:p>
        </p:txBody>
      </p:sp>
      <p:sp>
        <p:nvSpPr>
          <p:cNvPr id="4" name="Espace réservé du numéro de diapositive 3">
            <a:extLst>
              <a:ext uri="{FF2B5EF4-FFF2-40B4-BE49-F238E27FC236}">
                <a16:creationId xmlns:a16="http://schemas.microsoft.com/office/drawing/2014/main" id="{BEDC4E9F-5582-515C-43C2-5E26751E4228}"/>
              </a:ext>
            </a:extLst>
          </p:cNvPr>
          <p:cNvSpPr>
            <a:spLocks noGrp="1"/>
          </p:cNvSpPr>
          <p:nvPr>
            <p:ph type="sldNum" sz="quarter" idx="5"/>
          </p:nvPr>
        </p:nvSpPr>
        <p:spPr/>
        <p:txBody>
          <a:bodyPr/>
          <a:lstStyle/>
          <a:p>
            <a:fld id="{2DF64D6D-12D5-8A41-9E3A-129306093ADA}" type="slidenum">
              <a:rPr lang="fr-FR" smtClean="0"/>
              <a:t>39</a:t>
            </a:fld>
            <a:endParaRPr lang="fr-FR"/>
          </a:p>
        </p:txBody>
      </p:sp>
    </p:spTree>
    <p:extLst>
      <p:ext uri="{BB962C8B-B14F-4D97-AF65-F5344CB8AC3E}">
        <p14:creationId xmlns:p14="http://schemas.microsoft.com/office/powerpoint/2010/main" val="2726401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262F8-FCD2-6699-B739-29BE7AC3EE49}"/>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C8F5A4AE-73FC-C8EC-CC58-035E6C994E6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8D4D7CB-76DF-4063-92A5-ED65A617EF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a:extLst>
              <a:ext uri="{FF2B5EF4-FFF2-40B4-BE49-F238E27FC236}">
                <a16:creationId xmlns:a16="http://schemas.microsoft.com/office/drawing/2014/main" id="{A8D8A35B-7F8A-6D92-E07E-DFA9A902EA19}"/>
              </a:ext>
            </a:extLst>
          </p:cNvPr>
          <p:cNvSpPr>
            <a:spLocks noGrp="1"/>
          </p:cNvSpPr>
          <p:nvPr>
            <p:ph type="sldNum" sz="quarter" idx="5"/>
          </p:nvPr>
        </p:nvSpPr>
        <p:spPr/>
        <p:txBody>
          <a:bodyPr/>
          <a:lstStyle/>
          <a:p>
            <a:fld id="{2DF64D6D-12D5-8A41-9E3A-129306093ADA}" type="slidenum">
              <a:rPr lang="fr-FR" smtClean="0"/>
              <a:t>40</a:t>
            </a:fld>
            <a:endParaRPr lang="fr-FR"/>
          </a:p>
        </p:txBody>
      </p:sp>
    </p:spTree>
    <p:extLst>
      <p:ext uri="{BB962C8B-B14F-4D97-AF65-F5344CB8AC3E}">
        <p14:creationId xmlns:p14="http://schemas.microsoft.com/office/powerpoint/2010/main" val="347034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9CA5F-C84B-58C7-85A2-E800D757ECF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459A9216-9374-2F71-AAA9-C2CDBD2A36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95A45A-0AB0-DDE0-97B0-4D3781772CB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36F840B-BECC-9EB5-F25C-1796903B4DFE}"/>
              </a:ext>
            </a:extLst>
          </p:cNvPr>
          <p:cNvSpPr>
            <a:spLocks noGrp="1"/>
          </p:cNvSpPr>
          <p:nvPr>
            <p:ph type="sldNum" sz="quarter" idx="5"/>
          </p:nvPr>
        </p:nvSpPr>
        <p:spPr/>
        <p:txBody>
          <a:bodyPr/>
          <a:lstStyle/>
          <a:p>
            <a:fld id="{2DF64D6D-12D5-8A41-9E3A-129306093ADA}" type="slidenum">
              <a:rPr lang="fr-FR" smtClean="0"/>
              <a:t>41</a:t>
            </a:fld>
            <a:endParaRPr lang="fr-FR"/>
          </a:p>
        </p:txBody>
      </p:sp>
    </p:spTree>
    <p:extLst>
      <p:ext uri="{BB962C8B-B14F-4D97-AF65-F5344CB8AC3E}">
        <p14:creationId xmlns:p14="http://schemas.microsoft.com/office/powerpoint/2010/main" val="804360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C3FF2-4E03-E15C-DAEB-6032E593318F}"/>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E45862A-D569-96F5-7770-356B9589D35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D171618-81F2-004C-FF71-8B4B499191B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a:extLst>
              <a:ext uri="{FF2B5EF4-FFF2-40B4-BE49-F238E27FC236}">
                <a16:creationId xmlns:a16="http://schemas.microsoft.com/office/drawing/2014/main" id="{36DFC4A5-2770-6BE2-1DFC-C09F54A6F217}"/>
              </a:ext>
            </a:extLst>
          </p:cNvPr>
          <p:cNvSpPr>
            <a:spLocks noGrp="1"/>
          </p:cNvSpPr>
          <p:nvPr>
            <p:ph type="sldNum" sz="quarter" idx="5"/>
          </p:nvPr>
        </p:nvSpPr>
        <p:spPr/>
        <p:txBody>
          <a:bodyPr/>
          <a:lstStyle/>
          <a:p>
            <a:fld id="{2DF64D6D-12D5-8A41-9E3A-129306093ADA}" type="slidenum">
              <a:rPr lang="fr-FR" smtClean="0"/>
              <a:t>42</a:t>
            </a:fld>
            <a:endParaRPr lang="fr-FR"/>
          </a:p>
        </p:txBody>
      </p:sp>
    </p:spTree>
    <p:extLst>
      <p:ext uri="{BB962C8B-B14F-4D97-AF65-F5344CB8AC3E}">
        <p14:creationId xmlns:p14="http://schemas.microsoft.com/office/powerpoint/2010/main" val="31924533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81824-62E1-1138-4485-F24319D7F96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57626137-1BE1-C67F-7E57-A12B3BF250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D6A22E4-1F9E-FA9D-EFA9-E8E6D431CEDE}"/>
              </a:ext>
            </a:extLst>
          </p:cNvPr>
          <p:cNvSpPr>
            <a:spLocks noGrp="1"/>
          </p:cNvSpPr>
          <p:nvPr>
            <p:ph type="body" idx="1"/>
          </p:nvPr>
        </p:nvSpPr>
        <p:spPr/>
        <p:txBody>
          <a:bodyPr/>
          <a:lstStyle/>
          <a:p>
            <a:pPr marL="0" indent="0">
              <a:spcBef>
                <a:spcPts val="1200"/>
              </a:spcBef>
              <a:buNone/>
            </a:pPr>
            <a:endParaRPr lang="fr-FR" b="0" dirty="0"/>
          </a:p>
        </p:txBody>
      </p:sp>
      <p:sp>
        <p:nvSpPr>
          <p:cNvPr id="4" name="Espace réservé du numéro de diapositive 3">
            <a:extLst>
              <a:ext uri="{FF2B5EF4-FFF2-40B4-BE49-F238E27FC236}">
                <a16:creationId xmlns:a16="http://schemas.microsoft.com/office/drawing/2014/main" id="{61AA356A-43A2-46AF-2495-4B5389E5C14F}"/>
              </a:ext>
            </a:extLst>
          </p:cNvPr>
          <p:cNvSpPr>
            <a:spLocks noGrp="1"/>
          </p:cNvSpPr>
          <p:nvPr>
            <p:ph type="sldNum" sz="quarter" idx="5"/>
          </p:nvPr>
        </p:nvSpPr>
        <p:spPr/>
        <p:txBody>
          <a:bodyPr/>
          <a:lstStyle/>
          <a:p>
            <a:fld id="{2DF64D6D-12D5-8A41-9E3A-129306093ADA}" type="slidenum">
              <a:rPr lang="fr-FR" smtClean="0"/>
              <a:t>43</a:t>
            </a:fld>
            <a:endParaRPr lang="fr-FR"/>
          </a:p>
        </p:txBody>
      </p:sp>
    </p:spTree>
    <p:extLst>
      <p:ext uri="{BB962C8B-B14F-4D97-AF65-F5344CB8AC3E}">
        <p14:creationId xmlns:p14="http://schemas.microsoft.com/office/powerpoint/2010/main" val="1849508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5</a:t>
            </a:fld>
            <a:endParaRPr lang="fr-FR"/>
          </a:p>
        </p:txBody>
      </p:sp>
    </p:spTree>
    <p:extLst>
      <p:ext uri="{BB962C8B-B14F-4D97-AF65-F5344CB8AC3E}">
        <p14:creationId xmlns:p14="http://schemas.microsoft.com/office/powerpoint/2010/main" val="7236265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48F29-3BA6-99FC-98A7-F16024FCEA1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FD3BCF3-B6F5-7B50-F099-B606FA717BC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34466F-D9B9-2FFF-DAD4-D577A2D83F92}"/>
              </a:ext>
            </a:extLst>
          </p:cNvPr>
          <p:cNvSpPr>
            <a:spLocks noGrp="1"/>
          </p:cNvSpPr>
          <p:nvPr>
            <p:ph type="body" idx="1"/>
          </p:nvPr>
        </p:nvSpPr>
        <p:spPr/>
        <p:txBody>
          <a:bodyPr/>
          <a:lstStyle/>
          <a:p>
            <a:pPr marL="0" indent="0">
              <a:buFont typeface="Arial" panose="020B0604020202020204" pitchFamily="34" charset="0"/>
              <a:buNone/>
            </a:pPr>
            <a:endParaRPr lang="fr-FR" dirty="0"/>
          </a:p>
        </p:txBody>
      </p:sp>
      <p:sp>
        <p:nvSpPr>
          <p:cNvPr id="4" name="Espace réservé du numéro de diapositive 3">
            <a:extLst>
              <a:ext uri="{FF2B5EF4-FFF2-40B4-BE49-F238E27FC236}">
                <a16:creationId xmlns:a16="http://schemas.microsoft.com/office/drawing/2014/main" id="{638A5497-427C-C4AA-E7DD-41FAA340E6AC}"/>
              </a:ext>
            </a:extLst>
          </p:cNvPr>
          <p:cNvSpPr>
            <a:spLocks noGrp="1"/>
          </p:cNvSpPr>
          <p:nvPr>
            <p:ph type="sldNum" sz="quarter" idx="5"/>
          </p:nvPr>
        </p:nvSpPr>
        <p:spPr/>
        <p:txBody>
          <a:bodyPr/>
          <a:lstStyle/>
          <a:p>
            <a:fld id="{2DF64D6D-12D5-8A41-9E3A-129306093ADA}" type="slidenum">
              <a:rPr lang="fr-FR" smtClean="0"/>
              <a:t>44</a:t>
            </a:fld>
            <a:endParaRPr lang="fr-FR"/>
          </a:p>
        </p:txBody>
      </p:sp>
    </p:spTree>
    <p:extLst>
      <p:ext uri="{BB962C8B-B14F-4D97-AF65-F5344CB8AC3E}">
        <p14:creationId xmlns:p14="http://schemas.microsoft.com/office/powerpoint/2010/main" val="33425462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9D91B-3E4E-BA53-8A8B-E223B6952D14}"/>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B8D4113-2EB2-4593-8B76-DCEE84999E9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EAB40DE-EA97-FA2A-8040-0C85B2F7ECD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778FEF-40A8-DA4E-2045-DE1AC5503DB6}"/>
              </a:ext>
            </a:extLst>
          </p:cNvPr>
          <p:cNvSpPr>
            <a:spLocks noGrp="1"/>
          </p:cNvSpPr>
          <p:nvPr>
            <p:ph type="sldNum" sz="quarter" idx="5"/>
          </p:nvPr>
        </p:nvSpPr>
        <p:spPr/>
        <p:txBody>
          <a:bodyPr/>
          <a:lstStyle/>
          <a:p>
            <a:fld id="{2DF64D6D-12D5-8A41-9E3A-129306093ADA}" type="slidenum">
              <a:rPr lang="fr-FR" smtClean="0"/>
              <a:t>45</a:t>
            </a:fld>
            <a:endParaRPr lang="fr-FR"/>
          </a:p>
        </p:txBody>
      </p:sp>
    </p:spTree>
    <p:extLst>
      <p:ext uri="{BB962C8B-B14F-4D97-AF65-F5344CB8AC3E}">
        <p14:creationId xmlns:p14="http://schemas.microsoft.com/office/powerpoint/2010/main" val="34569142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1CF55-304C-8F60-B7AB-FE0F9A684CEE}"/>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2FA9F3AF-88A6-75BC-90BC-33754FA6A8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6B7CAC5-E4BF-7C12-B6F2-8817D763A7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lang="fr-CA" dirty="0"/>
              <a:t>Liste d’autres mots : force musculaire, fonctionnelles, 90, 70, 85, tension artérielle, perception de l’effort, claudication</a:t>
            </a:r>
          </a:p>
          <a:p>
            <a:pPr marL="0" indent="0">
              <a:spcBef>
                <a:spcPts val="1200"/>
              </a:spcBef>
              <a:buNone/>
            </a:pPr>
            <a:endParaRPr lang="fr-FR" dirty="0"/>
          </a:p>
        </p:txBody>
      </p:sp>
      <p:sp>
        <p:nvSpPr>
          <p:cNvPr id="4" name="Espace réservé du numéro de diapositive 3">
            <a:extLst>
              <a:ext uri="{FF2B5EF4-FFF2-40B4-BE49-F238E27FC236}">
                <a16:creationId xmlns:a16="http://schemas.microsoft.com/office/drawing/2014/main" id="{44BF0231-BE39-353E-E079-F0BE50A462AE}"/>
              </a:ext>
            </a:extLst>
          </p:cNvPr>
          <p:cNvSpPr>
            <a:spLocks noGrp="1"/>
          </p:cNvSpPr>
          <p:nvPr>
            <p:ph type="sldNum" sz="quarter" idx="5"/>
          </p:nvPr>
        </p:nvSpPr>
        <p:spPr/>
        <p:txBody>
          <a:bodyPr/>
          <a:lstStyle/>
          <a:p>
            <a:fld id="{2DF64D6D-12D5-8A41-9E3A-129306093ADA}" type="slidenum">
              <a:rPr lang="fr-FR" smtClean="0"/>
              <a:t>46</a:t>
            </a:fld>
            <a:endParaRPr lang="fr-FR"/>
          </a:p>
        </p:txBody>
      </p:sp>
    </p:spTree>
    <p:extLst>
      <p:ext uri="{BB962C8B-B14F-4D97-AF65-F5344CB8AC3E}">
        <p14:creationId xmlns:p14="http://schemas.microsoft.com/office/powerpoint/2010/main" val="123064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14BC2-024A-0D6E-7FF1-9981C1EDAF7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BD249403-7EEF-9443-CD88-5C0766069D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F239C58-2768-5EE5-1AC8-EBC52C156BC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AC943AF-DEDB-2A53-49BE-06665428EE17}"/>
              </a:ext>
            </a:extLst>
          </p:cNvPr>
          <p:cNvSpPr>
            <a:spLocks noGrp="1"/>
          </p:cNvSpPr>
          <p:nvPr>
            <p:ph type="sldNum" sz="quarter" idx="5"/>
          </p:nvPr>
        </p:nvSpPr>
        <p:spPr/>
        <p:txBody>
          <a:bodyPr/>
          <a:lstStyle/>
          <a:p>
            <a:fld id="{2DF64D6D-12D5-8A41-9E3A-129306093ADA}" type="slidenum">
              <a:rPr lang="fr-FR" smtClean="0"/>
              <a:t>47</a:t>
            </a:fld>
            <a:endParaRPr lang="fr-FR"/>
          </a:p>
        </p:txBody>
      </p:sp>
    </p:spTree>
    <p:extLst>
      <p:ext uri="{BB962C8B-B14F-4D97-AF65-F5344CB8AC3E}">
        <p14:creationId xmlns:p14="http://schemas.microsoft.com/office/powerpoint/2010/main" val="10620926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3FBEF132-C465-23A1-8F77-915B2BB2B72C}"/>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E10F5F6F-C76A-826A-0E0E-E839D98DCBCD}"/>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22DF08D3-53A7-4346-3213-4C22638D80C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lang="fr-CA" dirty="0"/>
          </a:p>
        </p:txBody>
      </p:sp>
    </p:spTree>
    <p:extLst>
      <p:ext uri="{BB962C8B-B14F-4D97-AF65-F5344CB8AC3E}">
        <p14:creationId xmlns:p14="http://schemas.microsoft.com/office/powerpoint/2010/main" val="13063900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F42EA-A1A1-61FD-8D20-4C4FEF19E6B1}"/>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8FC31D55-7787-C011-4970-CADE843B62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21C286-6A74-1E5B-50FA-B381D8A357AD}"/>
              </a:ext>
            </a:extLst>
          </p:cNvPr>
          <p:cNvSpPr>
            <a:spLocks noGrp="1"/>
          </p:cNvSpPr>
          <p:nvPr>
            <p:ph type="body" idx="1"/>
          </p:nvPr>
        </p:nvSpPr>
        <p:spPr/>
        <p:txBody>
          <a:bodyPr/>
          <a:lstStyle/>
          <a:p>
            <a:pPr marL="0" indent="0">
              <a:spcBef>
                <a:spcPts val="1200"/>
              </a:spcBef>
              <a:buNone/>
            </a:pPr>
            <a:endParaRPr lang="fr-FR" b="0" dirty="0"/>
          </a:p>
        </p:txBody>
      </p:sp>
      <p:sp>
        <p:nvSpPr>
          <p:cNvPr id="4" name="Espace réservé du numéro de diapositive 3">
            <a:extLst>
              <a:ext uri="{FF2B5EF4-FFF2-40B4-BE49-F238E27FC236}">
                <a16:creationId xmlns:a16="http://schemas.microsoft.com/office/drawing/2014/main" id="{C043068B-FF38-6ACB-CE72-2A86E1A6A539}"/>
              </a:ext>
            </a:extLst>
          </p:cNvPr>
          <p:cNvSpPr>
            <a:spLocks noGrp="1"/>
          </p:cNvSpPr>
          <p:nvPr>
            <p:ph type="sldNum" sz="quarter" idx="5"/>
          </p:nvPr>
        </p:nvSpPr>
        <p:spPr/>
        <p:txBody>
          <a:bodyPr/>
          <a:lstStyle/>
          <a:p>
            <a:fld id="{2DF64D6D-12D5-8A41-9E3A-129306093ADA}" type="slidenum">
              <a:rPr lang="fr-FR" smtClean="0"/>
              <a:t>49</a:t>
            </a:fld>
            <a:endParaRPr lang="fr-FR"/>
          </a:p>
        </p:txBody>
      </p:sp>
    </p:spTree>
    <p:extLst>
      <p:ext uri="{BB962C8B-B14F-4D97-AF65-F5344CB8AC3E}">
        <p14:creationId xmlns:p14="http://schemas.microsoft.com/office/powerpoint/2010/main" val="2360599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5F54C-1ED6-ABFD-9751-9E87E89C78BA}"/>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2EB03396-FC44-6A32-9CAA-02B45BA08A9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E5EC07D-1526-0391-339F-F4F946DD411E}"/>
              </a:ext>
            </a:extLst>
          </p:cNvPr>
          <p:cNvSpPr>
            <a:spLocks noGrp="1"/>
          </p:cNvSpPr>
          <p:nvPr>
            <p:ph type="body" idx="1"/>
          </p:nvPr>
        </p:nvSpPr>
        <p:spPr/>
        <p:txBody>
          <a:bodyPr/>
          <a:lstStyle/>
          <a:p>
            <a:pPr marL="0" indent="0">
              <a:spcBef>
                <a:spcPts val="1200"/>
              </a:spcBef>
              <a:buNone/>
            </a:pPr>
            <a:endParaRPr lang="fr-FR" b="0" dirty="0"/>
          </a:p>
        </p:txBody>
      </p:sp>
      <p:sp>
        <p:nvSpPr>
          <p:cNvPr id="4" name="Espace réservé du numéro de diapositive 3">
            <a:extLst>
              <a:ext uri="{FF2B5EF4-FFF2-40B4-BE49-F238E27FC236}">
                <a16:creationId xmlns:a16="http://schemas.microsoft.com/office/drawing/2014/main" id="{31FCC294-2505-64E5-56E4-2A3E6C046118}"/>
              </a:ext>
            </a:extLst>
          </p:cNvPr>
          <p:cNvSpPr>
            <a:spLocks noGrp="1"/>
          </p:cNvSpPr>
          <p:nvPr>
            <p:ph type="sldNum" sz="quarter" idx="5"/>
          </p:nvPr>
        </p:nvSpPr>
        <p:spPr/>
        <p:txBody>
          <a:bodyPr/>
          <a:lstStyle/>
          <a:p>
            <a:fld id="{2DF64D6D-12D5-8A41-9E3A-129306093ADA}" type="slidenum">
              <a:rPr lang="fr-FR" smtClean="0"/>
              <a:t>50</a:t>
            </a:fld>
            <a:endParaRPr lang="fr-FR"/>
          </a:p>
        </p:txBody>
      </p:sp>
    </p:spTree>
    <p:extLst>
      <p:ext uri="{BB962C8B-B14F-4D97-AF65-F5344CB8AC3E}">
        <p14:creationId xmlns:p14="http://schemas.microsoft.com/office/powerpoint/2010/main" val="34630797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CBC35-2938-65F8-1B93-85B9433267AE}"/>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F19B0241-DF8A-4198-D1DF-7D8D04438CA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7A25B55-578C-950F-AE16-53A09E2D6F1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AF4AF4E-B5C8-49DB-9B0F-8C819FABFAE1}"/>
              </a:ext>
            </a:extLst>
          </p:cNvPr>
          <p:cNvSpPr>
            <a:spLocks noGrp="1"/>
          </p:cNvSpPr>
          <p:nvPr>
            <p:ph type="sldNum" sz="quarter" idx="5"/>
          </p:nvPr>
        </p:nvSpPr>
        <p:spPr/>
        <p:txBody>
          <a:bodyPr/>
          <a:lstStyle/>
          <a:p>
            <a:fld id="{2DF64D6D-12D5-8A41-9E3A-129306093ADA}" type="slidenum">
              <a:rPr lang="fr-FR" smtClean="0"/>
              <a:t>51</a:t>
            </a:fld>
            <a:endParaRPr lang="fr-FR"/>
          </a:p>
        </p:txBody>
      </p:sp>
    </p:spTree>
    <p:extLst>
      <p:ext uri="{BB962C8B-B14F-4D97-AF65-F5344CB8AC3E}">
        <p14:creationId xmlns:p14="http://schemas.microsoft.com/office/powerpoint/2010/main" val="5944080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a:p>
            <a:endParaRPr lang="fr-FR" dirty="0"/>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52</a:t>
            </a:fld>
            <a:endParaRPr lang="fr-FR"/>
          </a:p>
        </p:txBody>
      </p:sp>
    </p:spTree>
    <p:extLst>
      <p:ext uri="{BB962C8B-B14F-4D97-AF65-F5344CB8AC3E}">
        <p14:creationId xmlns:p14="http://schemas.microsoft.com/office/powerpoint/2010/main" val="29199893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3E742-1BAD-2E55-5946-3CB0E315FCEA}"/>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09CFE5C3-A239-220A-E993-EBCC8C2FD5E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B692475-C2DE-58FE-C30F-6689B44F7BDE}"/>
              </a:ext>
            </a:extLst>
          </p:cNvPr>
          <p:cNvSpPr>
            <a:spLocks noGrp="1"/>
          </p:cNvSpPr>
          <p:nvPr>
            <p:ph type="body" idx="1"/>
          </p:nvPr>
        </p:nvSpPr>
        <p:spPr/>
        <p:txBody>
          <a:bodyPr/>
          <a:lstStyle/>
          <a:p>
            <a:endParaRPr lang="fr-FR" dirty="0"/>
          </a:p>
          <a:p>
            <a:endParaRPr lang="fr-FR" dirty="0"/>
          </a:p>
        </p:txBody>
      </p:sp>
      <p:sp>
        <p:nvSpPr>
          <p:cNvPr id="4" name="Espace réservé du numéro de diapositive 3">
            <a:extLst>
              <a:ext uri="{FF2B5EF4-FFF2-40B4-BE49-F238E27FC236}">
                <a16:creationId xmlns:a16="http://schemas.microsoft.com/office/drawing/2014/main" id="{61C88CAF-6BA4-4FDC-2BE4-EE8B7373F39E}"/>
              </a:ext>
            </a:extLst>
          </p:cNvPr>
          <p:cNvSpPr>
            <a:spLocks noGrp="1"/>
          </p:cNvSpPr>
          <p:nvPr>
            <p:ph type="sldNum" sz="quarter" idx="5"/>
          </p:nvPr>
        </p:nvSpPr>
        <p:spPr/>
        <p:txBody>
          <a:bodyPr/>
          <a:lstStyle/>
          <a:p>
            <a:fld id="{2DF64D6D-12D5-8A41-9E3A-129306093ADA}" type="slidenum">
              <a:rPr lang="fr-FR" smtClean="0"/>
              <a:t>53</a:t>
            </a:fld>
            <a:endParaRPr lang="fr-FR"/>
          </a:p>
        </p:txBody>
      </p:sp>
    </p:spTree>
    <p:extLst>
      <p:ext uri="{BB962C8B-B14F-4D97-AF65-F5344CB8AC3E}">
        <p14:creationId xmlns:p14="http://schemas.microsoft.com/office/powerpoint/2010/main" val="2235069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endParaRPr lang="fr-CA" sz="1200" b="1"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6</a:t>
            </a:fld>
            <a:endParaRPr lang="fr-FR"/>
          </a:p>
        </p:txBody>
      </p:sp>
    </p:spTree>
    <p:extLst>
      <p:ext uri="{BB962C8B-B14F-4D97-AF65-F5344CB8AC3E}">
        <p14:creationId xmlns:p14="http://schemas.microsoft.com/office/powerpoint/2010/main" val="706629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141EA8E0-2ED2-18AA-2361-A0F9366EC22D}"/>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2F57F047-C7C9-C6F8-FD48-6BBC41406690}"/>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812E3859-6D53-A299-5584-9D7FF307B4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2664244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26323-2CFC-E621-6A67-4FB3A1AB718A}"/>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ABB8FB22-1E1C-BBE3-5E99-1A90A5C173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5B4B322-1E1B-8388-2174-F02A888B7BC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B31BF49-E4D3-FA4E-861A-363134519BB2}"/>
              </a:ext>
            </a:extLst>
          </p:cNvPr>
          <p:cNvSpPr>
            <a:spLocks noGrp="1"/>
          </p:cNvSpPr>
          <p:nvPr>
            <p:ph type="sldNum" sz="quarter" idx="5"/>
          </p:nvPr>
        </p:nvSpPr>
        <p:spPr/>
        <p:txBody>
          <a:bodyPr/>
          <a:lstStyle/>
          <a:p>
            <a:fld id="{2DF64D6D-12D5-8A41-9E3A-129306093ADA}" type="slidenum">
              <a:rPr lang="fr-FR" smtClean="0"/>
              <a:t>9</a:t>
            </a:fld>
            <a:endParaRPr lang="fr-FR"/>
          </a:p>
        </p:txBody>
      </p:sp>
    </p:spTree>
    <p:extLst>
      <p:ext uri="{BB962C8B-B14F-4D97-AF65-F5344CB8AC3E}">
        <p14:creationId xmlns:p14="http://schemas.microsoft.com/office/powerpoint/2010/main" val="3229054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D289D-377D-CAC6-1687-10E89A59C793}"/>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E8D1EE7E-E1DB-4E6A-F496-67F5421D9D2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734E508-986E-6869-8475-2129976C118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7DE1603-E234-51B0-5EFC-63181001E3BE}"/>
              </a:ext>
            </a:extLst>
          </p:cNvPr>
          <p:cNvSpPr>
            <a:spLocks noGrp="1"/>
          </p:cNvSpPr>
          <p:nvPr>
            <p:ph type="sldNum" sz="quarter" idx="5"/>
          </p:nvPr>
        </p:nvSpPr>
        <p:spPr/>
        <p:txBody>
          <a:bodyPr/>
          <a:lstStyle/>
          <a:p>
            <a:fld id="{2DF64D6D-12D5-8A41-9E3A-129306093ADA}" type="slidenum">
              <a:rPr lang="fr-FR" smtClean="0"/>
              <a:t>10</a:t>
            </a:fld>
            <a:endParaRPr lang="fr-FR"/>
          </a:p>
        </p:txBody>
      </p:sp>
    </p:spTree>
    <p:extLst>
      <p:ext uri="{BB962C8B-B14F-4D97-AF65-F5344CB8AC3E}">
        <p14:creationId xmlns:p14="http://schemas.microsoft.com/office/powerpoint/2010/main" val="4245766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FC07F-03C6-B2C7-5A3E-3B318E8CB871}"/>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64333451-7F61-69A1-857A-E78F247112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15E334F-984F-DEC7-26AF-0640A56F9B2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14E5EC7-4604-F634-C433-504742280B9A}"/>
              </a:ext>
            </a:extLst>
          </p:cNvPr>
          <p:cNvSpPr>
            <a:spLocks noGrp="1"/>
          </p:cNvSpPr>
          <p:nvPr>
            <p:ph type="sldNum" sz="quarter" idx="5"/>
          </p:nvPr>
        </p:nvSpPr>
        <p:spPr/>
        <p:txBody>
          <a:bodyPr/>
          <a:lstStyle/>
          <a:p>
            <a:fld id="{2DF64D6D-12D5-8A41-9E3A-129306093ADA}" type="slidenum">
              <a:rPr lang="fr-FR" smtClean="0"/>
              <a:t>11</a:t>
            </a:fld>
            <a:endParaRPr lang="fr-FR"/>
          </a:p>
        </p:txBody>
      </p:sp>
    </p:spTree>
    <p:extLst>
      <p:ext uri="{BB962C8B-B14F-4D97-AF65-F5344CB8AC3E}">
        <p14:creationId xmlns:p14="http://schemas.microsoft.com/office/powerpoint/2010/main" val="3078515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g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83479" y="491705"/>
            <a:ext cx="4920292" cy="1845065"/>
          </a:xfrm>
        </p:spPr>
        <p:txBody>
          <a:bodyPr anchor="b">
            <a:noAutofit/>
          </a:bodyPr>
          <a:lstStyle>
            <a:lvl1pPr algn="r">
              <a:defRPr sz="6500">
                <a:solidFill>
                  <a:srgbClr val="D60B41"/>
                </a:solidFill>
              </a:defRPr>
            </a:lvl1pPr>
          </a:lstStyle>
          <a:p>
            <a:r>
              <a:rPr lang="fr-FR" dirty="0"/>
              <a:t>Cliquez et modifiez le</a:t>
            </a:r>
            <a:endParaRPr lang="en-US" dirty="0"/>
          </a:p>
        </p:txBody>
      </p:sp>
      <p:sp>
        <p:nvSpPr>
          <p:cNvPr id="3" name="Subtitle 2"/>
          <p:cNvSpPr>
            <a:spLocks noGrp="1"/>
          </p:cNvSpPr>
          <p:nvPr>
            <p:ph type="subTitle" idx="1"/>
          </p:nvPr>
        </p:nvSpPr>
        <p:spPr>
          <a:xfrm>
            <a:off x="4312129" y="2338013"/>
            <a:ext cx="4291642" cy="930409"/>
          </a:xfrm>
        </p:spPr>
        <p:txBody>
          <a:bodyPr>
            <a:normAutofit/>
          </a:bodyPr>
          <a:lstStyle>
            <a:lvl1pPr marL="0" indent="0" algn="r">
              <a:lnSpc>
                <a:spcPct val="100000"/>
              </a:lnSpc>
              <a:spcBef>
                <a:spcPts val="0"/>
              </a:spcBef>
              <a:buNone/>
              <a:defRPr sz="1800">
                <a:solidFill>
                  <a:srgbClr val="D60B4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Cliquez pour modifier le style des sous-titres du masque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A5C05C-6639-ABE9-CBA3-960387B2CD64}"/>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Google Shape;17;p54">
            <a:extLst>
              <a:ext uri="{FF2B5EF4-FFF2-40B4-BE49-F238E27FC236}">
                <a16:creationId xmlns:a16="http://schemas.microsoft.com/office/drawing/2014/main" id="{3B41294C-799F-4017-F8CA-5A6E536566D6}"/>
              </a:ext>
            </a:extLst>
          </p:cNvPr>
          <p:cNvSpPr txBox="1">
            <a:spLocks/>
          </p:cNvSpPr>
          <p:nvPr userDrawn="1"/>
        </p:nvSpPr>
        <p:spPr>
          <a:xfrm>
            <a:off x="1766656" y="363757"/>
            <a:ext cx="6748694" cy="60957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D60B41"/>
              </a:buClr>
              <a:buSzPts val="3000"/>
              <a:buFont typeface="Play"/>
              <a:buNone/>
              <a:defRPr sz="3000" b="0" i="0" u="none" strike="noStrike" cap="none">
                <a:solidFill>
                  <a:srgbClr val="D60B41"/>
                </a:solidFill>
                <a:latin typeface="Play"/>
                <a:ea typeface="Play"/>
                <a:cs typeface="Play"/>
                <a:sym typeface="Play"/>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CA" dirty="0">
                <a:latin typeface="Aptos" panose="020B0004020202020204" pitchFamily="34" charset="0"/>
              </a:rPr>
              <a:t>Rétroaction</a:t>
            </a:r>
          </a:p>
        </p:txBody>
      </p:sp>
      <p:pic>
        <p:nvPicPr>
          <p:cNvPr id="5" name="Graphique 4">
            <a:extLst>
              <a:ext uri="{FF2B5EF4-FFF2-40B4-BE49-F238E27FC236}">
                <a16:creationId xmlns:a16="http://schemas.microsoft.com/office/drawing/2014/main" id="{78273610-56A3-003B-46F0-EC7B1903F9E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1851" y="48432"/>
            <a:ext cx="954916" cy="1240227"/>
          </a:xfrm>
          <a:prstGeom prst="rect">
            <a:avLst/>
          </a:prstGeom>
        </p:spPr>
      </p:pic>
      <p:sp>
        <p:nvSpPr>
          <p:cNvPr id="6" name="Google Shape;27;p69">
            <a:extLst>
              <a:ext uri="{FF2B5EF4-FFF2-40B4-BE49-F238E27FC236}">
                <a16:creationId xmlns:a16="http://schemas.microsoft.com/office/drawing/2014/main" id="{1D3C338F-2778-83EE-4D6F-259DADB90278}"/>
              </a:ext>
            </a:extLst>
          </p:cNvPr>
          <p:cNvSpPr txBox="1">
            <a:spLocks noGrp="1"/>
          </p:cNvSpPr>
          <p:nvPr>
            <p:ph type="body" idx="1"/>
          </p:nvPr>
        </p:nvSpPr>
        <p:spPr>
          <a:xfrm>
            <a:off x="311699" y="1536633"/>
            <a:ext cx="8423927" cy="4555200"/>
          </a:xfrm>
          <a:prstGeom prst="rect">
            <a:avLst/>
          </a:prstGeom>
          <a:noFill/>
          <a:ln>
            <a:noFill/>
          </a:ln>
        </p:spPr>
        <p:txBody>
          <a:bodyPr spcFirstLastPara="1" wrap="square" lIns="91425" tIns="91425" rIns="91425" bIns="91425" anchor="t" anchorCtr="0">
            <a:normAutofit/>
          </a:bodyPr>
          <a:lstStyle>
            <a:lvl1pPr marL="457200" lvl="0" indent="-342900" algn="l">
              <a:lnSpc>
                <a:spcPct val="90000"/>
              </a:lnSpc>
              <a:spcBef>
                <a:spcPts val="0"/>
              </a:spcBef>
              <a:spcAft>
                <a:spcPts val="0"/>
              </a:spcAft>
              <a:buClr>
                <a:schemeClr val="dk1"/>
              </a:buClr>
              <a:buSzPts val="1800"/>
              <a:buChar char="●"/>
              <a:defRPr/>
            </a:lvl1pPr>
            <a:lvl2pPr marL="914400" lvl="1" indent="-317500" algn="l">
              <a:lnSpc>
                <a:spcPct val="90000"/>
              </a:lnSpc>
              <a:spcBef>
                <a:spcPts val="0"/>
              </a:spcBef>
              <a:spcAft>
                <a:spcPts val="0"/>
              </a:spcAft>
              <a:buClr>
                <a:schemeClr val="dk1"/>
              </a:buClr>
              <a:buSzPts val="1400"/>
              <a:buChar char="○"/>
              <a:defRPr/>
            </a:lvl2pPr>
            <a:lvl3pPr marL="1371600" lvl="2" indent="-317500" algn="l">
              <a:lnSpc>
                <a:spcPct val="90000"/>
              </a:lnSpc>
              <a:spcBef>
                <a:spcPts val="0"/>
              </a:spcBef>
              <a:spcAft>
                <a:spcPts val="0"/>
              </a:spcAft>
              <a:buClr>
                <a:schemeClr val="dk1"/>
              </a:buClr>
              <a:buSzPts val="1400"/>
              <a:buChar char="■"/>
              <a:defRPr/>
            </a:lvl3pPr>
            <a:lvl4pPr marL="1828800" lvl="3" indent="-317500" algn="l">
              <a:lnSpc>
                <a:spcPct val="90000"/>
              </a:lnSpc>
              <a:spcBef>
                <a:spcPts val="0"/>
              </a:spcBef>
              <a:spcAft>
                <a:spcPts val="0"/>
              </a:spcAft>
              <a:buClr>
                <a:schemeClr val="dk1"/>
              </a:buClr>
              <a:buSzPts val="1400"/>
              <a:buChar char="●"/>
              <a:defRPr/>
            </a:lvl4pPr>
            <a:lvl5pPr marL="2286000" lvl="4" indent="-317500" algn="l">
              <a:lnSpc>
                <a:spcPct val="9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a:lvl6pPr>
            <a:lvl7pPr marL="3200400" lvl="6" indent="-317500" algn="l">
              <a:lnSpc>
                <a:spcPct val="90000"/>
              </a:lnSpc>
              <a:spcBef>
                <a:spcPts val="0"/>
              </a:spcBef>
              <a:spcAft>
                <a:spcPts val="0"/>
              </a:spcAft>
              <a:buClr>
                <a:schemeClr val="dk1"/>
              </a:buClr>
              <a:buSzPts val="1400"/>
              <a:buChar char="●"/>
              <a:defRPr/>
            </a:lvl7pPr>
            <a:lvl8pPr marL="3657600" lvl="7" indent="-317500" algn="l">
              <a:lnSpc>
                <a:spcPct val="90000"/>
              </a:lnSpc>
              <a:spcBef>
                <a:spcPts val="0"/>
              </a:spcBef>
              <a:spcAft>
                <a:spcPts val="0"/>
              </a:spcAft>
              <a:buClr>
                <a:schemeClr val="dk1"/>
              </a:buClr>
              <a:buSzPts val="1400"/>
              <a:buChar char="○"/>
              <a:defRPr/>
            </a:lvl8pPr>
            <a:lvl9pPr marL="4114800" lvl="8" indent="-317500" algn="l">
              <a:lnSpc>
                <a:spcPct val="90000"/>
              </a:lnSpc>
              <a:spcBef>
                <a:spcPts val="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3425521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sous-titre">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10" name="Image 9">
            <a:extLst>
              <a:ext uri="{FF2B5EF4-FFF2-40B4-BE49-F238E27FC236}">
                <a16:creationId xmlns:a16="http://schemas.microsoft.com/office/drawing/2014/main" id="{687915BC-8378-574C-27D2-B83E40F30D80}"/>
              </a:ext>
            </a:extLst>
          </p:cNvPr>
          <p:cNvPicPr>
            <a:picLocks noChangeAspect="1"/>
          </p:cNvPicPr>
          <p:nvPr userDrawn="1"/>
        </p:nvPicPr>
        <p:blipFill>
          <a:blip r:embed="rId3"/>
          <a:srcRect/>
          <a:stretch/>
        </p:blipFill>
        <p:spPr>
          <a:xfrm>
            <a:off x="-701479" y="1282797"/>
            <a:ext cx="5620765" cy="488762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sous-titre-2">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4" name="Image 3">
            <a:extLst>
              <a:ext uri="{FF2B5EF4-FFF2-40B4-BE49-F238E27FC236}">
                <a16:creationId xmlns:a16="http://schemas.microsoft.com/office/drawing/2014/main" id="{3A17F5C5-83A5-A4A9-05C1-8DF37C909C66}"/>
              </a:ext>
            </a:extLst>
          </p:cNvPr>
          <p:cNvPicPr>
            <a:picLocks noChangeAspect="1"/>
          </p:cNvPicPr>
          <p:nvPr userDrawn="1"/>
        </p:nvPicPr>
        <p:blipFill>
          <a:blip r:embed="rId3"/>
          <a:srcRect/>
          <a:stretch/>
        </p:blipFill>
        <p:spPr>
          <a:xfrm>
            <a:off x="-413931" y="1670725"/>
            <a:ext cx="10427943" cy="5322596"/>
          </a:xfrm>
          <a:prstGeom prst="rect">
            <a:avLst/>
          </a:prstGeom>
        </p:spPr>
      </p:pic>
    </p:spTree>
    <p:extLst>
      <p:ext uri="{BB962C8B-B14F-4D97-AF65-F5344CB8AC3E}">
        <p14:creationId xmlns:p14="http://schemas.microsoft.com/office/powerpoint/2010/main" val="397999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sous-titre-3">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3" name="Image 2">
            <a:extLst>
              <a:ext uri="{FF2B5EF4-FFF2-40B4-BE49-F238E27FC236}">
                <a16:creationId xmlns:a16="http://schemas.microsoft.com/office/drawing/2014/main" id="{34B505BD-155A-913A-8E87-18A1C6DB0AD3}"/>
              </a:ext>
            </a:extLst>
          </p:cNvPr>
          <p:cNvPicPr>
            <a:picLocks noChangeAspect="1"/>
          </p:cNvPicPr>
          <p:nvPr userDrawn="1"/>
        </p:nvPicPr>
        <p:blipFill>
          <a:blip r:embed="rId3"/>
          <a:srcRect/>
          <a:stretch/>
        </p:blipFill>
        <p:spPr>
          <a:xfrm>
            <a:off x="-321260" y="2214257"/>
            <a:ext cx="9097389" cy="4643459"/>
          </a:xfrm>
          <a:prstGeom prst="rect">
            <a:avLst/>
          </a:prstGeom>
        </p:spPr>
      </p:pic>
    </p:spTree>
    <p:extLst>
      <p:ext uri="{BB962C8B-B14F-4D97-AF65-F5344CB8AC3E}">
        <p14:creationId xmlns:p14="http://schemas.microsoft.com/office/powerpoint/2010/main" val="1237678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contenu - liste à puc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1354914" y="363757"/>
            <a:ext cx="7160436" cy="609579"/>
          </a:xfrm>
        </p:spPr>
        <p:txBody>
          <a:bodyPr>
            <a:normAutofit/>
          </a:bodyPr>
          <a:lstStyle>
            <a:lvl1pPr algn="r">
              <a:defRPr sz="3000">
                <a:solidFill>
                  <a:srgbClr val="D60B41"/>
                </a:solidFill>
              </a:defRPr>
            </a:lvl1pPr>
          </a:lstStyle>
          <a:p>
            <a:r>
              <a:rPr lang="fr-FR" dirty="0"/>
              <a:t>Modifiez le style du titre</a:t>
            </a:r>
            <a:endParaRPr lang="fr-CA" dirty="0"/>
          </a:p>
        </p:txBody>
      </p:sp>
      <p:sp>
        <p:nvSpPr>
          <p:cNvPr id="4" name="Espace réservé du contenu 3">
            <a:extLst>
              <a:ext uri="{FF2B5EF4-FFF2-40B4-BE49-F238E27FC236}">
                <a16:creationId xmlns:a16="http://schemas.microsoft.com/office/drawing/2014/main" id="{74C43B81-1ACA-ADF0-FBED-A3F4555186C4}"/>
              </a:ext>
            </a:extLst>
          </p:cNvPr>
          <p:cNvSpPr>
            <a:spLocks noGrp="1"/>
          </p:cNvSpPr>
          <p:nvPr>
            <p:ph sz="quarter" idx="10"/>
          </p:nvPr>
        </p:nvSpPr>
        <p:spPr>
          <a:xfrm>
            <a:off x="820198" y="1833323"/>
            <a:ext cx="7695151" cy="3191354"/>
          </a:xfrm>
        </p:spPr>
        <p:txBody>
          <a:bodyPr/>
          <a:lstStyle>
            <a:lvl1pPr marL="457200" indent="-457200">
              <a:buFont typeface="Aptos" panose="020B0004020202020204" pitchFamily="34" charset="0"/>
              <a:buChar char="›"/>
              <a:defRPr/>
            </a:lvl1pPr>
            <a:lvl2pPr marL="685800" indent="-228600">
              <a:buFont typeface="Aptos" panose="020B0004020202020204" pitchFamily="34" charset="0"/>
              <a:buChar char="•"/>
              <a:defRPr/>
            </a:lvl2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A" dirty="0"/>
          </a:p>
        </p:txBody>
      </p:sp>
      <p:sp>
        <p:nvSpPr>
          <p:cNvPr id="7" name="Espace réservé du texte 6">
            <a:extLst>
              <a:ext uri="{FF2B5EF4-FFF2-40B4-BE49-F238E27FC236}">
                <a16:creationId xmlns:a16="http://schemas.microsoft.com/office/drawing/2014/main" id="{9FED5BF4-5F95-995E-5B42-F423D6DC574F}"/>
              </a:ext>
            </a:extLst>
          </p:cNvPr>
          <p:cNvSpPr>
            <a:spLocks noGrp="1"/>
          </p:cNvSpPr>
          <p:nvPr>
            <p:ph type="body" sz="quarter" idx="11" hasCustomPrompt="1"/>
          </p:nvPr>
        </p:nvSpPr>
        <p:spPr>
          <a:xfrm>
            <a:off x="258792" y="6385389"/>
            <a:ext cx="3017067" cy="217708"/>
          </a:xfrm>
        </p:spPr>
        <p:txBody>
          <a:bodyPr>
            <a:noAutofit/>
          </a:bodyPr>
          <a:lstStyle>
            <a:lvl1pPr marL="0" indent="0">
              <a:buNone/>
              <a:defRPr sz="1200">
                <a:solidFill>
                  <a:srgbClr val="D60B4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CA" sz="1200" dirty="0"/>
              <a:t>Maladie pulmonaire obstructive chronique</a:t>
            </a:r>
            <a:endParaRPr lang="fr-CA" dirty="0"/>
          </a:p>
        </p:txBody>
      </p:sp>
      <p:cxnSp>
        <p:nvCxnSpPr>
          <p:cNvPr id="9" name="Connecteur droit 8">
            <a:extLst>
              <a:ext uri="{FF2B5EF4-FFF2-40B4-BE49-F238E27FC236}">
                <a16:creationId xmlns:a16="http://schemas.microsoft.com/office/drawing/2014/main" id="{1A2313CE-0822-B59A-9FCA-DDD6412470EE}"/>
              </a:ext>
            </a:extLst>
          </p:cNvPr>
          <p:cNvCxnSpPr>
            <a:cxnSpLocks/>
            <a:stCxn id="7" idx="3"/>
          </p:cNvCxnSpPr>
          <p:nvPr userDrawn="1"/>
        </p:nvCxnSpPr>
        <p:spPr>
          <a:xfrm>
            <a:off x="3275859" y="6494243"/>
            <a:ext cx="5462699" cy="27327"/>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7431472"/>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tablea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1354914" y="363757"/>
            <a:ext cx="7160436" cy="609579"/>
          </a:xfrm>
        </p:spPr>
        <p:txBody>
          <a:bodyPr>
            <a:normAutofit/>
          </a:bodyPr>
          <a:lstStyle>
            <a:lvl1pPr algn="r">
              <a:defRPr sz="3000">
                <a:solidFill>
                  <a:srgbClr val="D60B41"/>
                </a:solidFill>
              </a:defRPr>
            </a:lvl1pPr>
          </a:lstStyle>
          <a:p>
            <a:r>
              <a:rPr lang="fr-FR" dirty="0"/>
              <a:t>Modifiez le style du titre</a:t>
            </a:r>
            <a:endParaRPr lang="fr-CA" dirty="0"/>
          </a:p>
        </p:txBody>
      </p:sp>
      <p:sp>
        <p:nvSpPr>
          <p:cNvPr id="7" name="Espace réservé du texte 6">
            <a:extLst>
              <a:ext uri="{FF2B5EF4-FFF2-40B4-BE49-F238E27FC236}">
                <a16:creationId xmlns:a16="http://schemas.microsoft.com/office/drawing/2014/main" id="{9FED5BF4-5F95-995E-5B42-F423D6DC574F}"/>
              </a:ext>
            </a:extLst>
          </p:cNvPr>
          <p:cNvSpPr>
            <a:spLocks noGrp="1"/>
          </p:cNvSpPr>
          <p:nvPr>
            <p:ph type="body" sz="quarter" idx="11" hasCustomPrompt="1"/>
          </p:nvPr>
        </p:nvSpPr>
        <p:spPr>
          <a:xfrm>
            <a:off x="258792" y="6385389"/>
            <a:ext cx="3088089" cy="217708"/>
          </a:xfrm>
        </p:spPr>
        <p:txBody>
          <a:bodyPr>
            <a:noAutofit/>
          </a:bodyPr>
          <a:lstStyle>
            <a:lvl1pPr marL="0" indent="0">
              <a:buNone/>
              <a:defRPr sz="1200">
                <a:solidFill>
                  <a:srgbClr val="D60B4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CA" sz="1200" dirty="0"/>
              <a:t>Maladie pulmonaire obstructive chronique</a:t>
            </a:r>
            <a:endParaRPr lang="fr-CA" dirty="0"/>
          </a:p>
        </p:txBody>
      </p:sp>
      <p:cxnSp>
        <p:nvCxnSpPr>
          <p:cNvPr id="9" name="Connecteur droit 8">
            <a:extLst>
              <a:ext uri="{FF2B5EF4-FFF2-40B4-BE49-F238E27FC236}">
                <a16:creationId xmlns:a16="http://schemas.microsoft.com/office/drawing/2014/main" id="{1A2313CE-0822-B59A-9FCA-DDD6412470EE}"/>
              </a:ext>
            </a:extLst>
          </p:cNvPr>
          <p:cNvCxnSpPr>
            <a:cxnSpLocks/>
            <a:stCxn id="7" idx="3"/>
          </p:cNvCxnSpPr>
          <p:nvPr userDrawn="1"/>
        </p:nvCxnSpPr>
        <p:spPr>
          <a:xfrm>
            <a:off x="3346881" y="6494243"/>
            <a:ext cx="5391677" cy="27327"/>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graphicFrame>
        <p:nvGraphicFramePr>
          <p:cNvPr id="3" name="Tableau 2">
            <a:extLst>
              <a:ext uri="{FF2B5EF4-FFF2-40B4-BE49-F238E27FC236}">
                <a16:creationId xmlns:a16="http://schemas.microsoft.com/office/drawing/2014/main" id="{22605038-E5D3-23E2-E0E9-3AA5517EBEE7}"/>
              </a:ext>
            </a:extLst>
          </p:cNvPr>
          <p:cNvGraphicFramePr>
            <a:graphicFrameLocks noGrp="1"/>
          </p:cNvGraphicFramePr>
          <p:nvPr userDrawn="1">
            <p:extLst>
              <p:ext uri="{D42A27DB-BD31-4B8C-83A1-F6EECF244321}">
                <p14:modId xmlns:p14="http://schemas.microsoft.com/office/powerpoint/2010/main" val="3471161641"/>
              </p:ext>
            </p:extLst>
          </p:nvPr>
        </p:nvGraphicFramePr>
        <p:xfrm>
          <a:off x="1524000" y="2509520"/>
          <a:ext cx="6096000" cy="222504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3411734017"/>
                    </a:ext>
                  </a:extLst>
                </a:gridCol>
                <a:gridCol w="1524000">
                  <a:extLst>
                    <a:ext uri="{9D8B030D-6E8A-4147-A177-3AD203B41FA5}">
                      <a16:colId xmlns:a16="http://schemas.microsoft.com/office/drawing/2014/main" val="3570384537"/>
                    </a:ext>
                  </a:extLst>
                </a:gridCol>
                <a:gridCol w="1524000">
                  <a:extLst>
                    <a:ext uri="{9D8B030D-6E8A-4147-A177-3AD203B41FA5}">
                      <a16:colId xmlns:a16="http://schemas.microsoft.com/office/drawing/2014/main" val="1245038614"/>
                    </a:ext>
                  </a:extLst>
                </a:gridCol>
                <a:gridCol w="1524000">
                  <a:extLst>
                    <a:ext uri="{9D8B030D-6E8A-4147-A177-3AD203B41FA5}">
                      <a16:colId xmlns:a16="http://schemas.microsoft.com/office/drawing/2014/main" val="2464462048"/>
                    </a:ext>
                  </a:extLst>
                </a:gridCol>
              </a:tblGrid>
              <a:tr h="370840">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dirty="0"/>
                    </a:p>
                  </a:txBody>
                  <a:tcPr>
                    <a:solidFill>
                      <a:srgbClr val="0D266D"/>
                    </a:solidFill>
                  </a:tcPr>
                </a:tc>
                <a:extLst>
                  <a:ext uri="{0D108BD9-81ED-4DB2-BD59-A6C34878D82A}">
                    <a16:rowId xmlns:a16="http://schemas.microsoft.com/office/drawing/2014/main" val="132889488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3126520108"/>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1878216991"/>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1288927255"/>
                  </a:ext>
                </a:extLst>
              </a:tr>
              <a:tr h="370840">
                <a:tc>
                  <a:txBody>
                    <a:bodyPr/>
                    <a:lstStyle/>
                    <a:p>
                      <a:endParaRPr lang="fr-CA"/>
                    </a:p>
                  </a:txBody>
                  <a:tcPr>
                    <a:solidFill>
                      <a:srgbClr val="CAE7F5"/>
                    </a:solidFill>
                  </a:tcPr>
                </a:tc>
                <a:tc>
                  <a:txBody>
                    <a:bodyPr/>
                    <a:lstStyle/>
                    <a:p>
                      <a:endParaRPr lang="fr-CA" dirty="0"/>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342943526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2438742399"/>
                  </a:ext>
                </a:extLst>
              </a:tr>
            </a:tbl>
          </a:graphicData>
        </a:graphic>
      </p:graphicFrame>
    </p:spTree>
    <p:extLst>
      <p:ext uri="{BB962C8B-B14F-4D97-AF65-F5344CB8AC3E}">
        <p14:creationId xmlns:p14="http://schemas.microsoft.com/office/powerpoint/2010/main" val="1672318983"/>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mple d'icônes">
    <p:spTree>
      <p:nvGrpSpPr>
        <p:cNvPr id="1" name=""/>
        <p:cNvGrpSpPr/>
        <p:nvPr/>
      </p:nvGrpSpPr>
      <p:grpSpPr>
        <a:xfrm>
          <a:off x="0" y="0"/>
          <a:ext cx="0" cy="0"/>
          <a:chOff x="0" y="0"/>
          <a:chExt cx="0" cy="0"/>
        </a:xfrm>
      </p:grpSpPr>
      <p:pic>
        <p:nvPicPr>
          <p:cNvPr id="4" name="Graphique 3" descr="Rythme cardiaque avec un remplissage uni">
            <a:extLst>
              <a:ext uri="{FF2B5EF4-FFF2-40B4-BE49-F238E27FC236}">
                <a16:creationId xmlns:a16="http://schemas.microsoft.com/office/drawing/2014/main" id="{217386AE-8C34-C302-FE41-9A0A11803B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67819" y="3413165"/>
            <a:ext cx="1492370" cy="1492370"/>
          </a:xfrm>
          <a:prstGeom prst="rect">
            <a:avLst/>
          </a:prstGeom>
        </p:spPr>
      </p:pic>
      <p:pic>
        <p:nvPicPr>
          <p:cNvPr id="6" name="Graphique 5" descr="Cœur avec battements avec un remplissage uni">
            <a:extLst>
              <a:ext uri="{FF2B5EF4-FFF2-40B4-BE49-F238E27FC236}">
                <a16:creationId xmlns:a16="http://schemas.microsoft.com/office/drawing/2014/main" id="{80D6BD87-1E6C-8F18-6CFA-7D240D7F37D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355011" y="3003410"/>
            <a:ext cx="1302589" cy="1302589"/>
          </a:xfrm>
          <a:prstGeom prst="rect">
            <a:avLst/>
          </a:prstGeom>
        </p:spPr>
      </p:pic>
      <p:pic>
        <p:nvPicPr>
          <p:cNvPr id="8" name="Graphique 7" descr="Médical avec un remplissage uni">
            <a:extLst>
              <a:ext uri="{FF2B5EF4-FFF2-40B4-BE49-F238E27FC236}">
                <a16:creationId xmlns:a16="http://schemas.microsoft.com/office/drawing/2014/main" id="{129771A2-4D50-EA29-98CE-49BF746D3344}"/>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935132" y="2787750"/>
            <a:ext cx="1371600" cy="1371600"/>
          </a:xfrm>
          <a:prstGeom prst="rect">
            <a:avLst/>
          </a:prstGeom>
        </p:spPr>
      </p:pic>
      <p:pic>
        <p:nvPicPr>
          <p:cNvPr id="10" name="Graphique 9" descr="RCR avec un remplissage uni">
            <a:extLst>
              <a:ext uri="{FF2B5EF4-FFF2-40B4-BE49-F238E27FC236}">
                <a16:creationId xmlns:a16="http://schemas.microsoft.com/office/drawing/2014/main" id="{7DBF0F23-3946-D45A-B513-99F3E41B0CA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839166" y="2498765"/>
            <a:ext cx="914400" cy="914400"/>
          </a:xfrm>
          <a:prstGeom prst="rect">
            <a:avLst/>
          </a:prstGeom>
        </p:spPr>
      </p:pic>
      <p:pic>
        <p:nvPicPr>
          <p:cNvPr id="12" name="Graphique 11" descr="Médecine avec un remplissage uni">
            <a:extLst>
              <a:ext uri="{FF2B5EF4-FFF2-40B4-BE49-F238E27FC236}">
                <a16:creationId xmlns:a16="http://schemas.microsoft.com/office/drawing/2014/main" id="{36315338-9411-6FF3-10D2-63E01D05C60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3010619" y="2041565"/>
            <a:ext cx="914400" cy="914400"/>
          </a:xfrm>
          <a:prstGeom prst="rect">
            <a:avLst/>
          </a:prstGeom>
        </p:spPr>
      </p:pic>
      <p:pic>
        <p:nvPicPr>
          <p:cNvPr id="14" name="Graphique 13" descr="Stéthoscope avec un remplissage uni">
            <a:extLst>
              <a:ext uri="{FF2B5EF4-FFF2-40B4-BE49-F238E27FC236}">
                <a16:creationId xmlns:a16="http://schemas.microsoft.com/office/drawing/2014/main" id="{69F95BDD-13FF-951A-1C81-C03A1B46737B}"/>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2066026" y="2183901"/>
            <a:ext cx="914400" cy="914400"/>
          </a:xfrm>
          <a:prstGeom prst="rect">
            <a:avLst/>
          </a:prstGeom>
        </p:spPr>
      </p:pic>
      <p:pic>
        <p:nvPicPr>
          <p:cNvPr id="16" name="Graphique 15" descr="ADN avec un remplissage uni">
            <a:extLst>
              <a:ext uri="{FF2B5EF4-FFF2-40B4-BE49-F238E27FC236}">
                <a16:creationId xmlns:a16="http://schemas.microsoft.com/office/drawing/2014/main" id="{A0A40B9D-6FC3-E750-4535-C5D8FB09DC9C}"/>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6237721" y="2546210"/>
            <a:ext cx="914400" cy="914400"/>
          </a:xfrm>
          <a:prstGeom prst="rect">
            <a:avLst/>
          </a:prstGeom>
        </p:spPr>
      </p:pic>
      <p:pic>
        <p:nvPicPr>
          <p:cNvPr id="18" name="Graphique 17" descr="Seringue avec un remplissage uni">
            <a:extLst>
              <a:ext uri="{FF2B5EF4-FFF2-40B4-BE49-F238E27FC236}">
                <a16:creationId xmlns:a16="http://schemas.microsoft.com/office/drawing/2014/main" id="{841FB85D-B49B-2118-7535-7EF11933C76E}"/>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487646" y="3391599"/>
            <a:ext cx="914400" cy="914400"/>
          </a:xfrm>
          <a:prstGeom prst="rect">
            <a:avLst/>
          </a:prstGeom>
        </p:spPr>
      </p:pic>
      <p:pic>
        <p:nvPicPr>
          <p:cNvPr id="20" name="Graphique 19" descr="Ambulance avec un remplissage uni">
            <a:extLst>
              <a:ext uri="{FF2B5EF4-FFF2-40B4-BE49-F238E27FC236}">
                <a16:creationId xmlns:a16="http://schemas.microsoft.com/office/drawing/2014/main" id="{C702B380-A252-3D88-0A58-2CC3E43671CA}"/>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5943600" y="3838755"/>
            <a:ext cx="914400" cy="914400"/>
          </a:xfrm>
          <a:prstGeom prst="rect">
            <a:avLst/>
          </a:prstGeom>
        </p:spPr>
      </p:pic>
      <p:pic>
        <p:nvPicPr>
          <p:cNvPr id="22" name="Graphique 21" descr="Femme médecin avec un remplissage uni">
            <a:extLst>
              <a:ext uri="{FF2B5EF4-FFF2-40B4-BE49-F238E27FC236}">
                <a16:creationId xmlns:a16="http://schemas.microsoft.com/office/drawing/2014/main" id="{46BB7107-4F2E-DE08-3A93-B4A6C1E44A94}"/>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4589665" y="1832375"/>
            <a:ext cx="914400" cy="914400"/>
          </a:xfrm>
          <a:prstGeom prst="rect">
            <a:avLst/>
          </a:prstGeom>
        </p:spPr>
      </p:pic>
    </p:spTree>
    <p:extLst>
      <p:ext uri="{BB962C8B-B14F-4D97-AF65-F5344CB8AC3E}">
        <p14:creationId xmlns:p14="http://schemas.microsoft.com/office/powerpoint/2010/main" val="161427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ge de fin">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ED49C40-4449-2462-F026-CEAD91A51270}"/>
              </a:ext>
            </a:extLst>
          </p:cNvPr>
          <p:cNvPicPr>
            <a:picLocks noChangeAspect="1"/>
          </p:cNvPicPr>
          <p:nvPr userDrawn="1"/>
        </p:nvPicPr>
        <p:blipFill>
          <a:blip r:embed="rId2"/>
          <a:srcRect/>
          <a:stretch/>
        </p:blipFill>
        <p:spPr>
          <a:xfrm>
            <a:off x="378" y="283"/>
            <a:ext cx="9143244" cy="6857433"/>
          </a:xfrm>
          <a:prstGeom prst="rect">
            <a:avLst/>
          </a:prstGeom>
        </p:spPr>
      </p:pic>
      <p:sp>
        <p:nvSpPr>
          <p:cNvPr id="2" name="Titre 1">
            <a:extLst>
              <a:ext uri="{FF2B5EF4-FFF2-40B4-BE49-F238E27FC236}">
                <a16:creationId xmlns:a16="http://schemas.microsoft.com/office/drawing/2014/main" id="{6EEFDB72-899B-F638-5711-68E36920026D}"/>
              </a:ext>
            </a:extLst>
          </p:cNvPr>
          <p:cNvSpPr>
            <a:spLocks noGrp="1"/>
          </p:cNvSpPr>
          <p:nvPr>
            <p:ph type="title" hasCustomPrompt="1"/>
          </p:nvPr>
        </p:nvSpPr>
        <p:spPr>
          <a:xfrm>
            <a:off x="3746377" y="845310"/>
            <a:ext cx="4043276" cy="736159"/>
          </a:xfrm>
        </p:spPr>
        <p:txBody>
          <a:bodyPr>
            <a:normAutofit/>
          </a:bodyPr>
          <a:lstStyle>
            <a:lvl1pPr algn="r">
              <a:defRPr sz="2800">
                <a:solidFill>
                  <a:srgbClr val="D60B41"/>
                </a:solidFill>
              </a:defRPr>
            </a:lvl1pPr>
          </a:lstStyle>
          <a:p>
            <a:r>
              <a:rPr lang="fr-CA" sz="2800" dirty="0"/>
              <a:t>Maladie pulmonaire obstructive chronique</a:t>
            </a:r>
            <a:endParaRPr lang="fr-CA" dirty="0"/>
          </a:p>
        </p:txBody>
      </p:sp>
    </p:spTree>
    <p:extLst>
      <p:ext uri="{BB962C8B-B14F-4D97-AF65-F5344CB8AC3E}">
        <p14:creationId xmlns:p14="http://schemas.microsoft.com/office/powerpoint/2010/main" val="1370860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fr-CA" smtClean="0"/>
              <a:pPr algn="r"/>
              <a:t>‹n°›</a:t>
            </a:fld>
            <a:endParaRPr lang="fr-CA"/>
          </a:p>
        </p:txBody>
      </p:sp>
    </p:spTree>
    <p:extLst>
      <p:ext uri="{BB962C8B-B14F-4D97-AF65-F5344CB8AC3E}">
        <p14:creationId xmlns:p14="http://schemas.microsoft.com/office/powerpoint/2010/main" val="2881793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54914" y="365126"/>
            <a:ext cx="7160436" cy="736159"/>
          </a:xfrm>
          <a:prstGeom prst="rect">
            <a:avLst/>
          </a:prstGeom>
        </p:spPr>
        <p:txBody>
          <a:bodyPr vert="horz" lIns="91440" tIns="45720" rIns="91440" bIns="45720" rtlCol="0" anchor="ctr">
            <a:normAutofit/>
          </a:bodyPr>
          <a:lstStyle/>
          <a:p>
            <a:r>
              <a:rPr lang="fr-FR" dirty="0"/>
              <a:t>Titre</a:t>
            </a:r>
            <a:endParaRPr lang="en-US" dirty="0"/>
          </a:p>
        </p:txBody>
      </p:sp>
      <p:sp>
        <p:nvSpPr>
          <p:cNvPr id="3" name="Text Placeholder 2"/>
          <p:cNvSpPr>
            <a:spLocks noGrp="1"/>
          </p:cNvSpPr>
          <p:nvPr>
            <p:ph type="body" idx="1"/>
          </p:nvPr>
        </p:nvSpPr>
        <p:spPr>
          <a:xfrm>
            <a:off x="1354914" y="1348239"/>
            <a:ext cx="7160436" cy="459869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1789421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6" r:id="rId4"/>
    <p:sldLayoutId id="2147483663" r:id="rId5"/>
    <p:sldLayoutId id="2147483667" r:id="rId6"/>
    <p:sldLayoutId id="2147483664" r:id="rId7"/>
    <p:sldLayoutId id="2147483668" r:id="rId8"/>
    <p:sldLayoutId id="2147483669" r:id="rId9"/>
    <p:sldLayoutId id="2147483672"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3.xml"/><Relationship Id="rId7" Type="http://schemas.openxmlformats.org/officeDocument/2006/relationships/image" Target="../media/image2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image" Target="../media/image30.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34.xml"/><Relationship Id="rId7" Type="http://schemas.openxmlformats.org/officeDocument/2006/relationships/image" Target="../media/image31.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tags" Target="../tags/tag35.xml"/><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38.xml"/><Relationship Id="rId7" Type="http://schemas.openxmlformats.org/officeDocument/2006/relationships/image" Target="../media/image32.sv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31.png"/><Relationship Id="rId5" Type="http://schemas.openxmlformats.org/officeDocument/2006/relationships/notesSlide" Target="../notesSlides/notesSlide10.xml"/><Relationship Id="rId4"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42.xml"/><Relationship Id="rId7" Type="http://schemas.openxmlformats.org/officeDocument/2006/relationships/image" Target="../media/image31.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12.xml"/><Relationship Id="rId5" Type="http://schemas.openxmlformats.org/officeDocument/2006/relationships/slideLayout" Target="../slideLayouts/slideLayout5.xml"/><Relationship Id="rId4" Type="http://schemas.openxmlformats.org/officeDocument/2006/relationships/tags" Target="../tags/tag4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44.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47.xml"/><Relationship Id="rId7" Type="http://schemas.openxmlformats.org/officeDocument/2006/relationships/image" Target="../media/image31.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14.xml"/><Relationship Id="rId5" Type="http://schemas.openxmlformats.org/officeDocument/2006/relationships/slideLayout" Target="../slideLayouts/slideLayout5.xml"/><Relationship Id="rId4" Type="http://schemas.openxmlformats.org/officeDocument/2006/relationships/tags" Target="../tags/tag4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52.xml"/><Relationship Id="rId7" Type="http://schemas.openxmlformats.org/officeDocument/2006/relationships/image" Target="../media/image31.pn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6.xml"/><Relationship Id="rId5" Type="http://schemas.openxmlformats.org/officeDocument/2006/relationships/slideLayout" Target="../slideLayouts/slideLayout5.xml"/><Relationship Id="rId4" Type="http://schemas.openxmlformats.org/officeDocument/2006/relationships/tags" Target="../tags/tag53.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56.xml"/><Relationship Id="rId7" Type="http://schemas.openxmlformats.org/officeDocument/2006/relationships/slideLayout" Target="../slideLayouts/slideLayout1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5.xml"/><Relationship Id="rId13" Type="http://schemas.openxmlformats.org/officeDocument/2006/relationships/image" Target="../media/image34.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33.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hyperlink" Target="https://creativecommons.org/licenses/by-nc-sa/4.0/deed.fr" TargetMode="External"/><Relationship Id="rId5" Type="http://schemas.openxmlformats.org/officeDocument/2006/relationships/tags" Target="../tags/tag9.xml"/><Relationship Id="rId10" Type="http://schemas.openxmlformats.org/officeDocument/2006/relationships/image" Target="../media/image32.svg"/><Relationship Id="rId4" Type="http://schemas.openxmlformats.org/officeDocument/2006/relationships/tags" Target="../tags/tag8.xml"/><Relationship Id="rId9" Type="http://schemas.openxmlformats.org/officeDocument/2006/relationships/image" Target="../media/image31.png"/><Relationship Id="rId14" Type="http://schemas.openxmlformats.org/officeDocument/2006/relationships/image" Target="../media/image3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63.xml"/><Relationship Id="rId7" Type="http://schemas.openxmlformats.org/officeDocument/2006/relationships/notesSlide" Target="../notesSlides/notesSlide18.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5.xml"/><Relationship Id="rId11" Type="http://schemas.openxmlformats.org/officeDocument/2006/relationships/image" Target="../media/image42.svg"/><Relationship Id="rId5" Type="http://schemas.openxmlformats.org/officeDocument/2006/relationships/tags" Target="../tags/tag65.xml"/><Relationship Id="rId10" Type="http://schemas.openxmlformats.org/officeDocument/2006/relationships/image" Target="../media/image41.png"/><Relationship Id="rId4" Type="http://schemas.openxmlformats.org/officeDocument/2006/relationships/tags" Target="../tags/tag64.xml"/><Relationship Id="rId9" Type="http://schemas.openxmlformats.org/officeDocument/2006/relationships/image" Target="../media/image32.sv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6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6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72.xml"/><Relationship Id="rId7" Type="http://schemas.openxmlformats.org/officeDocument/2006/relationships/image" Target="../media/image31.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tags" Target="../tags/tag7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7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28.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78.xml"/><Relationship Id="rId7" Type="http://schemas.openxmlformats.org/officeDocument/2006/relationships/image" Target="../media/image31.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7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80.xml"/></Relationships>
</file>

<file path=ppt/slides/_rels/slide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14.xml"/><Relationship Id="rId7" Type="http://schemas.openxmlformats.org/officeDocument/2006/relationships/image" Target="../media/image31.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ags" Target="../tags/tag15.xml"/></Relationships>
</file>

<file path=ppt/slides/_rels/slide30.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83.xml"/><Relationship Id="rId7" Type="http://schemas.openxmlformats.org/officeDocument/2006/relationships/image" Target="../media/image31.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notesSlide" Target="../notesSlides/notesSlide27.xml"/><Relationship Id="rId5" Type="http://schemas.openxmlformats.org/officeDocument/2006/relationships/slideLayout" Target="../slideLayouts/slideLayout5.xml"/><Relationship Id="rId4" Type="http://schemas.openxmlformats.org/officeDocument/2006/relationships/tags" Target="../tags/tag84.xml"/></Relationships>
</file>

<file path=ppt/slides/_rels/slide31.xml.rels><?xml version="1.0" encoding="UTF-8" standalone="yes"?>
<Relationships xmlns="http://schemas.openxmlformats.org/package/2006/relationships"><Relationship Id="rId8" Type="http://schemas.openxmlformats.org/officeDocument/2006/relationships/tags" Target="../tags/tag92.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image" Target="../media/image43.png"/><Relationship Id="rId5" Type="http://schemas.openxmlformats.org/officeDocument/2006/relationships/tags" Target="../tags/tag89.xml"/><Relationship Id="rId10" Type="http://schemas.openxmlformats.org/officeDocument/2006/relationships/notesSlide" Target="../notesSlides/notesSlide28.xml"/><Relationship Id="rId4" Type="http://schemas.openxmlformats.org/officeDocument/2006/relationships/tags" Target="../tags/tag88.xml"/><Relationship Id="rId9"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95.xml"/><Relationship Id="rId7" Type="http://schemas.openxmlformats.org/officeDocument/2006/relationships/image" Target="../media/image31.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29.xml"/><Relationship Id="rId5" Type="http://schemas.openxmlformats.org/officeDocument/2006/relationships/slideLayout" Target="../slideLayouts/slideLayout5.xml"/><Relationship Id="rId4" Type="http://schemas.openxmlformats.org/officeDocument/2006/relationships/tags" Target="../tags/tag9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9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35.xml.rels><?xml version="1.0" encoding="UTF-8" standalone="yes"?>
<Relationships xmlns="http://schemas.openxmlformats.org/package/2006/relationships"><Relationship Id="rId8" Type="http://schemas.openxmlformats.org/officeDocument/2006/relationships/hyperlink" Target="https://uqac.ca.panopto.com/Panopto/Pages/Viewer.aspx?id=05a59c90-8e8f-409e-875f-b2970100f78a" TargetMode="External"/><Relationship Id="rId3" Type="http://schemas.openxmlformats.org/officeDocument/2006/relationships/tags" Target="../tags/tag101.xml"/><Relationship Id="rId7" Type="http://schemas.openxmlformats.org/officeDocument/2006/relationships/image" Target="../media/image32.sv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31.png"/><Relationship Id="rId5" Type="http://schemas.openxmlformats.org/officeDocument/2006/relationships/notesSlide" Target="../notesSlides/notesSlide31.xml"/><Relationship Id="rId4" Type="http://schemas.openxmlformats.org/officeDocument/2006/relationships/slideLayout" Target="../slideLayouts/slideLayout5.xml"/><Relationship Id="rId9" Type="http://schemas.openxmlformats.org/officeDocument/2006/relationships/image" Target="../media/image44.jpg"/></Relationships>
</file>

<file path=ppt/slides/_rels/slide36.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image" Target="../media/image45.emf"/><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hyperlink" Target="https://doi.org/10.5271/sjweh.1815.%20Sous%20licence%20CC-BY%204.0" TargetMode="External"/><Relationship Id="rId5" Type="http://schemas.openxmlformats.org/officeDocument/2006/relationships/notesSlide" Target="../notesSlides/notesSlide32.xml"/><Relationship Id="rId4"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openxmlformats.org/officeDocument/2006/relationships/tags" Target="../tags/tag122.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tags" Target="../tags/tag121.xml"/><Relationship Id="rId2" Type="http://schemas.openxmlformats.org/officeDocument/2006/relationships/tags" Target="../tags/tag106.xml"/><Relationship Id="rId16" Type="http://schemas.openxmlformats.org/officeDocument/2006/relationships/tags" Target="../tags/tag120.xml"/><Relationship Id="rId20" Type="http://schemas.openxmlformats.org/officeDocument/2006/relationships/notesSlide" Target="../notesSlides/notesSlide33.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tags" Target="../tags/tag119.xml"/><Relationship Id="rId10" Type="http://schemas.openxmlformats.org/officeDocument/2006/relationships/tags" Target="../tags/tag114.xml"/><Relationship Id="rId19" Type="http://schemas.openxmlformats.org/officeDocument/2006/relationships/slideLayout" Target="../slideLayouts/slideLayout9.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123.xml"/></Relationships>
</file>

<file path=ppt/slides/_rels/slide3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26.xml"/><Relationship Id="rId7" Type="http://schemas.openxmlformats.org/officeDocument/2006/relationships/notesSlide" Target="../notesSlides/notesSlide35.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Layout" Target="../slideLayouts/slideLayout5.xml"/><Relationship Id="rId5" Type="http://schemas.openxmlformats.org/officeDocument/2006/relationships/tags" Target="../tags/tag128.xml"/><Relationship Id="rId4" Type="http://schemas.openxmlformats.org/officeDocument/2006/relationships/tags" Target="../tags/tag127.xml"/><Relationship Id="rId9" Type="http://schemas.openxmlformats.org/officeDocument/2006/relationships/image" Target="../media/image32.svg"/></Relationships>
</file>

<file path=ppt/slides/_rels/slide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18.xml"/><Relationship Id="rId7" Type="http://schemas.openxmlformats.org/officeDocument/2006/relationships/image" Target="../media/image31.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tags" Target="../tags/tag19.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image" Target="../media/image46.png"/><Relationship Id="rId4"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133.xml"/><Relationship Id="rId7" Type="http://schemas.openxmlformats.org/officeDocument/2006/relationships/image" Target="../media/image31.png"/><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notesSlide" Target="../notesSlides/notesSlide37.xml"/><Relationship Id="rId5" Type="http://schemas.openxmlformats.org/officeDocument/2006/relationships/slideLayout" Target="../slideLayouts/slideLayout5.xml"/><Relationship Id="rId4" Type="http://schemas.openxmlformats.org/officeDocument/2006/relationships/tags" Target="../tags/tag13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135.xml"/></Relationships>
</file>

<file path=ppt/slides/_rels/slide43.xml.rels><?xml version="1.0" encoding="UTF-8" standalone="yes"?>
<Relationships xmlns="http://schemas.openxmlformats.org/package/2006/relationships"><Relationship Id="rId8" Type="http://schemas.openxmlformats.org/officeDocument/2006/relationships/hyperlink" Target="https://uqac.ca.panopto.com/Panopto/Pages/Viewer.aspx?id=0d667dd2-7bb5-4471-9509-b2970100f751" TargetMode="External"/><Relationship Id="rId3" Type="http://schemas.openxmlformats.org/officeDocument/2006/relationships/tags" Target="../tags/tag138.xml"/><Relationship Id="rId7" Type="http://schemas.openxmlformats.org/officeDocument/2006/relationships/image" Target="../media/image32.sv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31.png"/><Relationship Id="rId5" Type="http://schemas.openxmlformats.org/officeDocument/2006/relationships/notesSlide" Target="../notesSlides/notesSlide39.xml"/><Relationship Id="rId4" Type="http://schemas.openxmlformats.org/officeDocument/2006/relationships/slideLayout" Target="../slideLayouts/slideLayout5.xml"/><Relationship Id="rId9" Type="http://schemas.openxmlformats.org/officeDocument/2006/relationships/image" Target="../media/image47.png"/></Relationships>
</file>

<file path=ppt/slides/_rels/slide4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141.xml"/><Relationship Id="rId7" Type="http://schemas.openxmlformats.org/officeDocument/2006/relationships/image" Target="../media/image31.png"/><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notesSlide" Target="../notesSlides/notesSlide40.xml"/><Relationship Id="rId5" Type="http://schemas.openxmlformats.org/officeDocument/2006/relationships/slideLayout" Target="../slideLayouts/slideLayout5.xml"/><Relationship Id="rId4" Type="http://schemas.openxmlformats.org/officeDocument/2006/relationships/tags" Target="../tags/tag14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tags" Target="../tags/tag143.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46.xml"/><Relationship Id="rId7" Type="http://schemas.openxmlformats.org/officeDocument/2006/relationships/notesSlide" Target="../notesSlides/notesSlide42.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slideLayout" Target="../slideLayouts/slideLayout5.xml"/><Relationship Id="rId5" Type="http://schemas.openxmlformats.org/officeDocument/2006/relationships/tags" Target="../tags/tag148.xml"/><Relationship Id="rId4" Type="http://schemas.openxmlformats.org/officeDocument/2006/relationships/tags" Target="../tags/tag147.xml"/><Relationship Id="rId9" Type="http://schemas.openxmlformats.org/officeDocument/2006/relationships/image" Target="../media/image32.sv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14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9.xml"/><Relationship Id="rId1" Type="http://schemas.openxmlformats.org/officeDocument/2006/relationships/tags" Target="../tags/tag150.xml"/><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153.xml"/><Relationship Id="rId7" Type="http://schemas.openxmlformats.org/officeDocument/2006/relationships/image" Target="../media/image32.sv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31.png"/><Relationship Id="rId5" Type="http://schemas.openxmlformats.org/officeDocument/2006/relationships/notesSlide" Target="../notesSlides/notesSlide45.xml"/><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50.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156.xml"/><Relationship Id="rId7" Type="http://schemas.openxmlformats.org/officeDocument/2006/relationships/image" Target="../media/image31.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15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tags" Target="../tags/tag158.xml"/></Relationships>
</file>

<file path=ppt/slides/_rels/slide52.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hyperlink" Target="https://www.coeurpoumons.ca/maladies/maladies-respiratoires/mpoc/" TargetMode="External"/><Relationship Id="rId3" Type="http://schemas.openxmlformats.org/officeDocument/2006/relationships/tags" Target="../tags/tag161.xml"/><Relationship Id="rId7" Type="http://schemas.openxmlformats.org/officeDocument/2006/relationships/image" Target="../media/image31.png"/><Relationship Id="rId12" Type="http://schemas.openxmlformats.org/officeDocument/2006/relationships/hyperlink" Target="https://www.respadd.org/wp-content/uploads/2024/07/1.PEIFFER.pdf" TargetMode="Externa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notesSlide" Target="../notesSlides/notesSlide48.xml"/><Relationship Id="rId11" Type="http://schemas.openxmlformats.org/officeDocument/2006/relationships/hyperlink" Target="https://doi.org/10.1155/2007/830570" TargetMode="External"/><Relationship Id="rId5" Type="http://schemas.openxmlformats.org/officeDocument/2006/relationships/slideLayout" Target="../slideLayouts/slideLayout5.xml"/><Relationship Id="rId10" Type="http://schemas.openxmlformats.org/officeDocument/2006/relationships/hyperlink" Target="https://doi.org/https:/doi.org/10.1016/B978-1-4557-0792-8.00041-6" TargetMode="External"/><Relationship Id="rId4" Type="http://schemas.openxmlformats.org/officeDocument/2006/relationships/tags" Target="../tags/tag162.xml"/><Relationship Id="rId9" Type="http://schemas.openxmlformats.org/officeDocument/2006/relationships/hyperlink" Target="https://poumonquebec.ca/maladies/mpoc/?gad_source=1&amp;gclid=CjwKCAjw-qi_BhBxEiwAkxvbkKuHqzgsACzTP-9XOkUQelH-u5Z0TpjIErE1W5mh62U1m3897VLsnxoC9HsQAvD_BwE" TargetMode="External"/><Relationship Id="rId14" Type="http://schemas.openxmlformats.org/officeDocument/2006/relationships/hyperlink" Target="https://www.rqesr.ca/stock/fra/rqesr_novembre2019_low_2.pdf"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hyperlink" Target="https://cnfs.ca/pathologies/maladie-pulmonaire-obstructive-chronique-mpoc" TargetMode="External"/><Relationship Id="rId3" Type="http://schemas.openxmlformats.org/officeDocument/2006/relationships/tags" Target="../tags/tag165.xml"/><Relationship Id="rId7" Type="http://schemas.openxmlformats.org/officeDocument/2006/relationships/image" Target="../media/image31.png"/><Relationship Id="rId12" Type="http://schemas.openxmlformats.org/officeDocument/2006/relationships/hyperlink" Target="https://doi.org/https:/doi.org/10.1016/j.chest.2023.08.014" TargetMode="External"/><Relationship Id="rId17" Type="http://schemas.openxmlformats.org/officeDocument/2006/relationships/hyperlink" Target="https://www.merckmanuals.com/fr-ca/professional/troubles-pulmonaires/broncho-pneumopathie-chronique-obstructive-bpco-et-troubles-apparent&#233;s/broncho-pneumopathie-chronique-obstructive-bpco" TargetMode="External"/><Relationship Id="rId2" Type="http://schemas.openxmlformats.org/officeDocument/2006/relationships/tags" Target="../tags/tag164.xml"/><Relationship Id="rId16" Type="http://schemas.openxmlformats.org/officeDocument/2006/relationships/hyperlink" Target="https://pmps.hpfb-dgpsa.ca/dhpp/resource/96469" TargetMode="External"/><Relationship Id="rId1" Type="http://schemas.openxmlformats.org/officeDocument/2006/relationships/tags" Target="../tags/tag163.xml"/><Relationship Id="rId6" Type="http://schemas.openxmlformats.org/officeDocument/2006/relationships/notesSlide" Target="../notesSlides/notesSlide49.xml"/><Relationship Id="rId11" Type="http://schemas.openxmlformats.org/officeDocument/2006/relationships/hyperlink" Target="https://doi.org/10.5271/sjweh.1815" TargetMode="External"/><Relationship Id="rId5" Type="http://schemas.openxmlformats.org/officeDocument/2006/relationships/slideLayout" Target="../slideLayouts/slideLayout5.xml"/><Relationship Id="rId15" Type="http://schemas.openxmlformats.org/officeDocument/2006/relationships/hyperlink" Target="https://pmps.hpfb-dgpsa.ca/dhpp/resource/65137" TargetMode="External"/><Relationship Id="rId10" Type="http://schemas.openxmlformats.org/officeDocument/2006/relationships/hyperlink" Target="https://poumonquebec.ca/maladies/mpoc/?gad_source=1&amp;gclid=CjwKCAjw-qi_BhBxEiwAkxvbkKuHqzgsACzTP-9XOkUQelH-u5Z0TpjIErE1W5mh62U1m3897VLsnxoC9HsQAvD_BwE" TargetMode="External"/><Relationship Id="rId4" Type="http://schemas.openxmlformats.org/officeDocument/2006/relationships/tags" Target="../tags/tag166.xml"/><Relationship Id="rId9" Type="http://schemas.openxmlformats.org/officeDocument/2006/relationships/hyperlink" Target="https://doi.org/10.1164/rccm.202301-0106PP" TargetMode="External"/><Relationship Id="rId14" Type="http://schemas.openxmlformats.org/officeDocument/2006/relationships/hyperlink" Target="https://www.poumon.ca/sites/default/files/LungAssociation_COPDHandbook_FR.pdf" TargetMode="External"/></Relationships>
</file>

<file path=ppt/slides/_rels/slide54.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image" Target="../media/image32.sv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31.png"/><Relationship Id="rId5" Type="http://schemas.openxmlformats.org/officeDocument/2006/relationships/slideLayout" Target="../slideLayouts/slideLayout5.xml"/><Relationship Id="rId4" Type="http://schemas.openxmlformats.org/officeDocument/2006/relationships/tags" Target="../tags/tag170.xml"/></Relationships>
</file>

<file path=ppt/slides/_rels/slide5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73.xml"/><Relationship Id="rId7" Type="http://schemas.openxmlformats.org/officeDocument/2006/relationships/slideLayout" Target="../slideLayouts/slideLayout8.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image" Target="../media/image51.png"/><Relationship Id="rId5" Type="http://schemas.openxmlformats.org/officeDocument/2006/relationships/tags" Target="../tags/tag175.xml"/><Relationship Id="rId10" Type="http://schemas.openxmlformats.org/officeDocument/2006/relationships/hyperlink" Target="https://creativecommons.org/licenses/by-nc-sa/4.0/deed.fr" TargetMode="External"/><Relationship Id="rId4" Type="http://schemas.openxmlformats.org/officeDocument/2006/relationships/tags" Target="../tags/tag174.xml"/><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23.xml"/><Relationship Id="rId7" Type="http://schemas.openxmlformats.org/officeDocument/2006/relationships/image" Target="../media/image31.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5.xml"/><Relationship Id="rId5" Type="http://schemas.openxmlformats.org/officeDocument/2006/relationships/slideLayout" Target="../slideLayouts/slideLayout5.xml"/><Relationship Id="rId10" Type="http://schemas.openxmlformats.org/officeDocument/2006/relationships/image" Target="../media/image36.png"/><Relationship Id="rId4" Type="http://schemas.openxmlformats.org/officeDocument/2006/relationships/tags" Target="../tags/tag24.xml"/><Relationship Id="rId9" Type="http://schemas.openxmlformats.org/officeDocument/2006/relationships/hyperlink" Target="https://uqac.ca.panopto.com/Panopto/Pages/Viewer.aspx?id=a2757e7d-ad4d-46b5-bd31-b2970100f729"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tags" Target="../tags/tag29.xml"/><Relationship Id="rId7" Type="http://schemas.openxmlformats.org/officeDocument/2006/relationships/image" Target="../media/image31.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095FE23-A966-4761-E492-FCC21ADC41C1}"/>
              </a:ext>
            </a:extLst>
          </p:cNvPr>
          <p:cNvPicPr>
            <a:picLocks noChangeAspect="1"/>
          </p:cNvPicPr>
          <p:nvPr>
            <p:custDataLst>
              <p:tags r:id="rId1"/>
            </p:custDataLst>
          </p:nvPr>
        </p:nvPicPr>
        <p:blipFill>
          <a:blip r:embed="rId7"/>
          <a:srcRect l="881" t="1325" r="1"/>
          <a:stretch/>
        </p:blipFill>
        <p:spPr>
          <a:xfrm>
            <a:off x="-41189" y="0"/>
            <a:ext cx="9185189" cy="6858000"/>
          </a:xfrm>
          <a:prstGeom prst="rect">
            <a:avLst/>
          </a:prstGeom>
        </p:spPr>
      </p:pic>
      <p:pic>
        <p:nvPicPr>
          <p:cNvPr id="8" name="Image 7" descr="Une image contenant texte, Graphique, Police, graphisme&#10;&#10;Description générée automatiquement">
            <a:extLst>
              <a:ext uri="{FF2B5EF4-FFF2-40B4-BE49-F238E27FC236}">
                <a16:creationId xmlns:a16="http://schemas.microsoft.com/office/drawing/2014/main" id="{2758052A-FD4B-431E-8195-A9DADF202BA9}"/>
              </a:ext>
            </a:extLst>
          </p:cNvPr>
          <p:cNvPicPr>
            <a:picLocks noChangeAspect="1"/>
          </p:cNvPicPr>
          <p:nvPr>
            <p:custDataLst>
              <p:tags r:id="rId2"/>
            </p:custDataLst>
          </p:nvPr>
        </p:nvPicPr>
        <p:blipFill>
          <a:blip r:embed="rId8"/>
          <a:stretch>
            <a:fillRect/>
          </a:stretch>
        </p:blipFill>
        <p:spPr>
          <a:xfrm>
            <a:off x="4715141" y="5826362"/>
            <a:ext cx="2132352" cy="675534"/>
          </a:xfrm>
          <a:prstGeom prst="rect">
            <a:avLst/>
          </a:prstGeom>
        </p:spPr>
      </p:pic>
      <p:sp>
        <p:nvSpPr>
          <p:cNvPr id="18" name="Titre 17">
            <a:extLst>
              <a:ext uri="{FF2B5EF4-FFF2-40B4-BE49-F238E27FC236}">
                <a16:creationId xmlns:a16="http://schemas.microsoft.com/office/drawing/2014/main" id="{AC19E886-DF6E-67B1-A08F-8AC81F631F34}"/>
              </a:ext>
            </a:extLst>
          </p:cNvPr>
          <p:cNvSpPr>
            <a:spLocks noGrp="1"/>
          </p:cNvSpPr>
          <p:nvPr>
            <p:ph type="ctrTitle"/>
            <p:custDataLst>
              <p:tags r:id="rId3"/>
            </p:custDataLst>
          </p:nvPr>
        </p:nvSpPr>
        <p:spPr>
          <a:xfrm>
            <a:off x="1405467" y="1000210"/>
            <a:ext cx="7249104" cy="1642942"/>
          </a:xfrm>
        </p:spPr>
        <p:txBody>
          <a:bodyPr/>
          <a:lstStyle/>
          <a:p>
            <a:r>
              <a:rPr lang="fr-CA" sz="5400" dirty="0"/>
              <a:t>L’exercice et la maladie pulmonaire obstructive chronique</a:t>
            </a:r>
          </a:p>
        </p:txBody>
      </p:sp>
      <p:pic>
        <p:nvPicPr>
          <p:cNvPr id="2" name="Image 1" descr="Une image contenant Police, Graphique, logo, typographie&#10;&#10;Description générée automatiquement">
            <a:extLst>
              <a:ext uri="{FF2B5EF4-FFF2-40B4-BE49-F238E27FC236}">
                <a16:creationId xmlns:a16="http://schemas.microsoft.com/office/drawing/2014/main" id="{166ADF47-F829-3477-D5C2-FF3D529E9AB7}"/>
              </a:ext>
            </a:extLst>
          </p:cNvPr>
          <p:cNvPicPr>
            <a:picLocks noChangeAspect="1"/>
          </p:cNvPicPr>
          <p:nvPr>
            <p:custDataLst>
              <p:tags r:id="rId4"/>
            </p:custDataLst>
          </p:nvPr>
        </p:nvPicPr>
        <p:blipFill>
          <a:blip r:embed="rId9"/>
          <a:stretch>
            <a:fillRect/>
          </a:stretch>
        </p:blipFill>
        <p:spPr>
          <a:xfrm>
            <a:off x="7351420" y="6000534"/>
            <a:ext cx="1176530" cy="365761"/>
          </a:xfrm>
          <a:prstGeom prst="rect">
            <a:avLst/>
          </a:prstGeom>
        </p:spPr>
      </p:pic>
    </p:spTree>
    <p:extLst>
      <p:ext uri="{BB962C8B-B14F-4D97-AF65-F5344CB8AC3E}">
        <p14:creationId xmlns:p14="http://schemas.microsoft.com/office/powerpoint/2010/main" val="1666907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F73FA-F786-B21B-B1CF-6C90B3836034}"/>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CC4E2CD2-DC5C-6140-E69D-32355FCABE7F}"/>
              </a:ext>
            </a:extLst>
          </p:cNvPr>
          <p:cNvSpPr txBox="1">
            <a:spLocks noGrp="1"/>
          </p:cNvSpPr>
          <p:nvPr>
            <p:ph type="body" idx="1"/>
            <p:custDataLst>
              <p:tags r:id="rId1"/>
            </p:custDataLst>
          </p:nvPr>
        </p:nvSpPr>
        <p:spPr>
          <a:xfrm>
            <a:off x="226563" y="1328352"/>
            <a:ext cx="8694821" cy="52070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400" dirty="0">
                <a:solidFill>
                  <a:srgbClr val="0D266D"/>
                </a:solidFill>
                <a:latin typeface="Arial" panose="020B0604020202020204" pitchFamily="34" charset="0"/>
                <a:cs typeface="Arial" panose="020B0604020202020204" pitchFamily="34" charset="0"/>
              </a:rPr>
              <a:t>Lorsqu’on parle de MPOC, on englobe deux maladies pulmonaires, soit la bronchite chronique et l’emphysème. </a:t>
            </a:r>
          </a:p>
          <a:p>
            <a:pPr marL="0" lvl="0" indent="0" algn="just" rtl="0">
              <a:lnSpc>
                <a:spcPct val="90000"/>
              </a:lnSpc>
              <a:spcBef>
                <a:spcPts val="0"/>
              </a:spcBef>
              <a:spcAft>
                <a:spcPts val="0"/>
              </a:spcAft>
              <a:buClr>
                <a:srgbClr val="0D266D"/>
              </a:buClr>
              <a:buSzPts val="1800"/>
              <a:buNone/>
            </a:pPr>
            <a:endParaRPr lang="fr-CA" sz="2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400" dirty="0">
                <a:solidFill>
                  <a:srgbClr val="0D266D"/>
                </a:solidFill>
                <a:latin typeface="Arial" panose="020B0604020202020204" pitchFamily="34" charset="0"/>
                <a:cs typeface="Arial" panose="020B0604020202020204" pitchFamily="34" charset="0"/>
              </a:rPr>
              <a:t>Ces maladies sont généralement diagnostiquées chez des personnes âgées de plus de 40 ans, et elles se développent lentement. Elles sont associées à une obstruction du passage de l’air dans les voies respiratoires qui progressera au fil des années.</a:t>
            </a:r>
          </a:p>
          <a:p>
            <a:pPr marL="0" lvl="0" indent="0" algn="just" rtl="0">
              <a:lnSpc>
                <a:spcPct val="90000"/>
              </a:lnSpc>
              <a:spcBef>
                <a:spcPts val="0"/>
              </a:spcBef>
              <a:spcAft>
                <a:spcPts val="0"/>
              </a:spcAft>
              <a:buClr>
                <a:srgbClr val="0D266D"/>
              </a:buClr>
              <a:buSzPts val="1800"/>
              <a:buNone/>
            </a:pPr>
            <a:endParaRPr lang="fr-CA" sz="2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400" dirty="0">
                <a:solidFill>
                  <a:srgbClr val="0D266D"/>
                </a:solidFill>
                <a:latin typeface="Arial" panose="020B0604020202020204" pitchFamily="34" charset="0"/>
                <a:cs typeface="Arial" panose="020B0604020202020204" pitchFamily="34" charset="0"/>
              </a:rPr>
              <a:t>Une personne atteinte d’une MPOC peut avoir l’une ou l’autre de ces maladies, ou bien les deux. C’est d’ailleurs le cas de madame </a:t>
            </a:r>
            <a:r>
              <a:rPr lang="fr-CA" sz="2400" dirty="0" err="1">
                <a:solidFill>
                  <a:srgbClr val="0D266D"/>
                </a:solidFill>
                <a:latin typeface="Arial" panose="020B0604020202020204" pitchFamily="34" charset="0"/>
                <a:cs typeface="Arial" panose="020B0604020202020204" pitchFamily="34" charset="0"/>
              </a:rPr>
              <a:t>Boudreault</a:t>
            </a:r>
            <a:r>
              <a:rPr lang="fr-CA" sz="2400" dirty="0">
                <a:solidFill>
                  <a:srgbClr val="0D266D"/>
                </a:solidFill>
                <a:latin typeface="Arial" panose="020B0604020202020204" pitchFamily="34" charset="0"/>
                <a:cs typeface="Arial" panose="020B0604020202020204" pitchFamily="34" charset="0"/>
              </a:rPr>
              <a:t>, qui présente une bronchite chronique et de l’emphysème. Elle est aussi asthmatique depuis l’enfance. L’asthme est également une maladie pulmonaire obstructive, mais, contrairement à la MPOC, l’obstruction d’air est épisodique.</a:t>
            </a:r>
          </a:p>
        </p:txBody>
      </p:sp>
    </p:spTree>
    <p:extLst>
      <p:ext uri="{BB962C8B-B14F-4D97-AF65-F5344CB8AC3E}">
        <p14:creationId xmlns:p14="http://schemas.microsoft.com/office/powerpoint/2010/main" val="1138496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95658-9D36-4E05-E5B6-786A2F9858DD}"/>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0AC7A49-07D2-A5D6-9705-0FFF3B20CAAB}"/>
              </a:ext>
            </a:extLst>
          </p:cNvPr>
          <p:cNvSpPr>
            <a:spLocks noGrp="1"/>
          </p:cNvSpPr>
          <p:nvPr>
            <p:ph type="body" sz="quarter" idx="11"/>
            <p:custDataLst>
              <p:tags r:id="rId1"/>
            </p:custDataLst>
          </p:nvPr>
        </p:nvSpPr>
        <p:spPr>
          <a:xfrm>
            <a:off x="258792" y="6362260"/>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E9E7D247-1C30-BBAF-4C56-18FB67CA108B}"/>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719F6CC2-6BBF-EA59-DDCF-68BE1A380F28}"/>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Emphysème et bronchite chronique</a:t>
            </a:r>
          </a:p>
        </p:txBody>
      </p:sp>
      <p:sp>
        <p:nvSpPr>
          <p:cNvPr id="9" name="Google Shape;463;p40">
            <a:extLst>
              <a:ext uri="{FF2B5EF4-FFF2-40B4-BE49-F238E27FC236}">
                <a16:creationId xmlns:a16="http://schemas.microsoft.com/office/drawing/2014/main" id="{3CD3108D-A827-7510-3BDF-84781AE7CE46}"/>
              </a:ext>
            </a:extLst>
          </p:cNvPr>
          <p:cNvSpPr txBox="1"/>
          <p:nvPr>
            <p:custDataLst>
              <p:tags r:id="rId4"/>
            </p:custDataLst>
          </p:nvPr>
        </p:nvSpPr>
        <p:spPr>
          <a:xfrm>
            <a:off x="389496" y="1560139"/>
            <a:ext cx="8522755"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À la page suivante, associez les informations </a:t>
            </a:r>
            <a:r>
              <a:rPr lang="fr-CA" sz="2400" b="1" dirty="0">
                <a:solidFill>
                  <a:srgbClr val="0D266D"/>
                </a:solidFill>
                <a:latin typeface="Arial" panose="020B0604020202020204" pitchFamily="34" charset="0"/>
                <a:ea typeface="Arial"/>
                <a:cs typeface="Arial" panose="020B0604020202020204" pitchFamily="34" charset="0"/>
                <a:sym typeface="Arial"/>
              </a:rPr>
              <a:t>à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une fonction pulmonaire normale ou aux conditions pulmonaires retrouvées dans la MPOC.</a:t>
            </a: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pic>
        <p:nvPicPr>
          <p:cNvPr id="2" name="Image 1">
            <a:extLst>
              <a:ext uri="{FF2B5EF4-FFF2-40B4-BE49-F238E27FC236}">
                <a16:creationId xmlns:a16="http://schemas.microsoft.com/office/drawing/2014/main" id="{31907F98-4352-D671-4C5B-E9F60C7CC508}"/>
              </a:ext>
            </a:extLst>
          </p:cNvPr>
          <p:cNvPicPr>
            <a:picLocks noChangeAspect="1"/>
          </p:cNvPicPr>
          <p:nvPr/>
        </p:nvPicPr>
        <p:blipFill>
          <a:blip r:embed="rId9"/>
          <a:stretch>
            <a:fillRect/>
          </a:stretch>
        </p:blipFill>
        <p:spPr>
          <a:xfrm>
            <a:off x="2555062" y="2885511"/>
            <a:ext cx="3523007" cy="3523007"/>
          </a:xfrm>
          <a:prstGeom prst="rect">
            <a:avLst/>
          </a:prstGeom>
        </p:spPr>
      </p:pic>
    </p:spTree>
    <p:extLst>
      <p:ext uri="{BB962C8B-B14F-4D97-AF65-F5344CB8AC3E}">
        <p14:creationId xmlns:p14="http://schemas.microsoft.com/office/powerpoint/2010/main" val="3071028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A69D8-8839-41DD-0877-F0A6F70743D9}"/>
            </a:ext>
          </a:extLst>
        </p:cNvPr>
        <p:cNvGrpSpPr/>
        <p:nvPr/>
      </p:nvGrpSpPr>
      <p:grpSpPr>
        <a:xfrm>
          <a:off x="0" y="0"/>
          <a:ext cx="0" cy="0"/>
          <a:chOff x="0" y="0"/>
          <a:chExt cx="0" cy="0"/>
        </a:xfrm>
      </p:grpSpPr>
      <p:sp>
        <p:nvSpPr>
          <p:cNvPr id="11" name="Rectangle : coins arrondis 10">
            <a:extLst>
              <a:ext uri="{FF2B5EF4-FFF2-40B4-BE49-F238E27FC236}">
                <a16:creationId xmlns:a16="http://schemas.microsoft.com/office/drawing/2014/main" id="{AE38711C-36CC-97C7-CDCE-C7734BF6AC25}"/>
              </a:ext>
            </a:extLst>
          </p:cNvPr>
          <p:cNvSpPr/>
          <p:nvPr/>
        </p:nvSpPr>
        <p:spPr>
          <a:xfrm>
            <a:off x="4409529" y="1412176"/>
            <a:ext cx="1963627" cy="505924"/>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Titre 2">
            <a:extLst>
              <a:ext uri="{FF2B5EF4-FFF2-40B4-BE49-F238E27FC236}">
                <a16:creationId xmlns:a16="http://schemas.microsoft.com/office/drawing/2014/main" id="{08BBEE27-6913-7715-FBC2-6BD970BFCCDC}"/>
              </a:ext>
            </a:extLst>
          </p:cNvPr>
          <p:cNvSpPr>
            <a:spLocks noGrp="1"/>
          </p:cNvSpPr>
          <p:nvPr>
            <p:ph type="title"/>
            <p:custDataLst>
              <p:tags r:id="rId1"/>
            </p:custDataLst>
          </p:nvPr>
        </p:nvSpPr>
        <p:spPr>
          <a:xfrm>
            <a:off x="1983564" y="449482"/>
            <a:ext cx="7160436" cy="609579"/>
          </a:xfrm>
        </p:spPr>
        <p:txBody>
          <a:bodyPr>
            <a:normAutofit/>
          </a:bodyPr>
          <a:lstStyle/>
          <a:p>
            <a:pPr algn="l"/>
            <a:r>
              <a:rPr lang="fr-CA" dirty="0"/>
              <a:t>Emphysème et bronchite chronique</a:t>
            </a:r>
          </a:p>
        </p:txBody>
      </p:sp>
      <p:sp>
        <p:nvSpPr>
          <p:cNvPr id="5" name="Espace réservé du texte 4">
            <a:extLst>
              <a:ext uri="{FF2B5EF4-FFF2-40B4-BE49-F238E27FC236}">
                <a16:creationId xmlns:a16="http://schemas.microsoft.com/office/drawing/2014/main" id="{8609609F-8025-603D-F957-8C64E40E28A1}"/>
              </a:ext>
            </a:extLst>
          </p:cNvPr>
          <p:cNvSpPr>
            <a:spLocks noGrp="1"/>
          </p:cNvSpPr>
          <p:nvPr>
            <p:ph type="body" sz="quarter" idx="11"/>
            <p:custDataLst>
              <p:tags r:id="rId2"/>
            </p:custDataLst>
          </p:nvPr>
        </p:nvSpPr>
        <p:spPr>
          <a:xfrm>
            <a:off x="258792" y="6362260"/>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49F06605-9363-0689-595C-DC955019A2CE}"/>
              </a:ext>
            </a:extLst>
          </p:cNvPr>
          <p:cNvPicPr>
            <a:picLocks noChangeAspect="1"/>
          </p:cNvPicPr>
          <p:nvPr>
            <p:custDataLst>
              <p:tags r:id="rId3"/>
            </p:custDataLst>
          </p:nvPr>
        </p:nvPicPr>
        <p:blipFill>
          <a:blip r:embed="rId6">
            <a:extLst>
              <a:ext uri="{96DAC541-7B7A-43D3-8B79-37D633B846F1}">
                <asvg:svgBlip xmlns:asvg="http://schemas.microsoft.com/office/drawing/2016/SVG/main" r:embed="rId7"/>
              </a:ext>
            </a:extLst>
          </a:blip>
          <a:stretch>
            <a:fillRect/>
          </a:stretch>
        </p:blipFill>
        <p:spPr>
          <a:xfrm>
            <a:off x="811283" y="103364"/>
            <a:ext cx="1087261" cy="1087261"/>
          </a:xfrm>
          <a:prstGeom prst="rect">
            <a:avLst/>
          </a:prstGeom>
        </p:spPr>
      </p:pic>
      <p:pic>
        <p:nvPicPr>
          <p:cNvPr id="2" name="Image 1">
            <a:extLst>
              <a:ext uri="{FF2B5EF4-FFF2-40B4-BE49-F238E27FC236}">
                <a16:creationId xmlns:a16="http://schemas.microsoft.com/office/drawing/2014/main" id="{683DAC01-EE9B-409D-78D8-8A183B438DBB}"/>
              </a:ext>
            </a:extLst>
          </p:cNvPr>
          <p:cNvPicPr>
            <a:picLocks noChangeAspect="1"/>
          </p:cNvPicPr>
          <p:nvPr/>
        </p:nvPicPr>
        <p:blipFill>
          <a:blip r:embed="rId8"/>
          <a:srcRect/>
          <a:stretch/>
        </p:blipFill>
        <p:spPr>
          <a:xfrm>
            <a:off x="-43642" y="1257300"/>
            <a:ext cx="9144000" cy="5600700"/>
          </a:xfrm>
          <a:prstGeom prst="rect">
            <a:avLst/>
          </a:prstGeom>
        </p:spPr>
      </p:pic>
      <p:sp>
        <p:nvSpPr>
          <p:cNvPr id="12" name="Rectangle : coins arrondis 11">
            <a:extLst>
              <a:ext uri="{FF2B5EF4-FFF2-40B4-BE49-F238E27FC236}">
                <a16:creationId xmlns:a16="http://schemas.microsoft.com/office/drawing/2014/main" id="{B93D57DF-DB0E-771E-2175-A74DA21E4A67}"/>
              </a:ext>
            </a:extLst>
          </p:cNvPr>
          <p:cNvSpPr/>
          <p:nvPr/>
        </p:nvSpPr>
        <p:spPr>
          <a:xfrm>
            <a:off x="4409529" y="3813419"/>
            <a:ext cx="1963627" cy="505924"/>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Rectangle : coins arrondis 13">
            <a:extLst>
              <a:ext uri="{FF2B5EF4-FFF2-40B4-BE49-F238E27FC236}">
                <a16:creationId xmlns:a16="http://schemas.microsoft.com/office/drawing/2014/main" id="{0A660A83-81AC-D572-C8D5-802B3263D557}"/>
              </a:ext>
            </a:extLst>
          </p:cNvPr>
          <p:cNvSpPr/>
          <p:nvPr/>
        </p:nvSpPr>
        <p:spPr>
          <a:xfrm>
            <a:off x="6665661" y="1412176"/>
            <a:ext cx="1963627" cy="505924"/>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Rectangle : coins arrondis 14">
            <a:extLst>
              <a:ext uri="{FF2B5EF4-FFF2-40B4-BE49-F238E27FC236}">
                <a16:creationId xmlns:a16="http://schemas.microsoft.com/office/drawing/2014/main" id="{CE90FB2B-BA18-3BEA-3CE1-10DFE1B1DB7C}"/>
              </a:ext>
            </a:extLst>
          </p:cNvPr>
          <p:cNvSpPr/>
          <p:nvPr/>
        </p:nvSpPr>
        <p:spPr>
          <a:xfrm>
            <a:off x="6665661" y="3813419"/>
            <a:ext cx="1963627" cy="505924"/>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 coins arrondis 15">
            <a:extLst>
              <a:ext uri="{FF2B5EF4-FFF2-40B4-BE49-F238E27FC236}">
                <a16:creationId xmlns:a16="http://schemas.microsoft.com/office/drawing/2014/main" id="{C1E6DAAA-2A38-2D14-FD09-D9270A96040F}"/>
              </a:ext>
            </a:extLst>
          </p:cNvPr>
          <p:cNvSpPr/>
          <p:nvPr/>
        </p:nvSpPr>
        <p:spPr>
          <a:xfrm>
            <a:off x="6044771" y="3253496"/>
            <a:ext cx="1241779" cy="354776"/>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 coins arrondis 16">
            <a:extLst>
              <a:ext uri="{FF2B5EF4-FFF2-40B4-BE49-F238E27FC236}">
                <a16:creationId xmlns:a16="http://schemas.microsoft.com/office/drawing/2014/main" id="{6351FC72-2887-1DD5-1FE3-EB1C7110B53B}"/>
              </a:ext>
            </a:extLst>
          </p:cNvPr>
          <p:cNvSpPr/>
          <p:nvPr/>
        </p:nvSpPr>
        <p:spPr>
          <a:xfrm>
            <a:off x="7858319" y="5751013"/>
            <a:ext cx="1242039" cy="354775"/>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 coins arrondis 17">
            <a:extLst>
              <a:ext uri="{FF2B5EF4-FFF2-40B4-BE49-F238E27FC236}">
                <a16:creationId xmlns:a16="http://schemas.microsoft.com/office/drawing/2014/main" id="{099C91E5-9DCC-82C5-B933-E4C6D160B5EB}"/>
              </a:ext>
            </a:extLst>
          </p:cNvPr>
          <p:cNvSpPr/>
          <p:nvPr/>
        </p:nvSpPr>
        <p:spPr>
          <a:xfrm>
            <a:off x="6044771" y="5821340"/>
            <a:ext cx="1241779" cy="354776"/>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 coins arrondis 18">
            <a:extLst>
              <a:ext uri="{FF2B5EF4-FFF2-40B4-BE49-F238E27FC236}">
                <a16:creationId xmlns:a16="http://schemas.microsoft.com/office/drawing/2014/main" id="{598F5EC9-EAAF-18C2-2AC1-74184454C1FB}"/>
              </a:ext>
            </a:extLst>
          </p:cNvPr>
          <p:cNvSpPr/>
          <p:nvPr/>
        </p:nvSpPr>
        <p:spPr>
          <a:xfrm>
            <a:off x="7858449" y="3076108"/>
            <a:ext cx="1241779" cy="354776"/>
          </a:xfrm>
          <a:prstGeom prst="roundRect">
            <a:avLst/>
          </a:prstGeom>
          <a:solidFill>
            <a:srgbClr val="CAE7F5"/>
          </a:solidFill>
          <a:ln>
            <a:solidFill>
              <a:srgbClr val="CAE7F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542693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31D35-5176-D37B-EF72-BD40EB1D42A5}"/>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49CD3A73-6223-4A18-4214-BCE78A308151}"/>
              </a:ext>
            </a:extLst>
          </p:cNvPr>
          <p:cNvSpPr txBox="1">
            <a:spLocks noGrp="1"/>
          </p:cNvSpPr>
          <p:nvPr>
            <p:ph type="body" idx="1"/>
            <p:custDataLst>
              <p:tags r:id="rId1"/>
            </p:custDataLst>
          </p:nvPr>
        </p:nvSpPr>
        <p:spPr>
          <a:xfrm>
            <a:off x="226563" y="1511232"/>
            <a:ext cx="8694821" cy="52070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 bronchite chronique est caractérisée par une inflammation des bronches accompagnée d’une production excessive de mucus (Association pulmonaire du Québec, 2024). On parle de bronchite chronique lorsque la toux et les expectorations sont observées pendant au moins 3 mois consécutifs, et ce, pendant 2 années de suite (Association pulmonaire du Québec, 2024). L’obstruction des bronches rend la respiration plus difficile, ce qui causera de la dyspnée.</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L’emphysème est associé à une destruction du tissu pulmonaire et à une perte d’élasticité des alvéoles (Association pulmonaire du Québec, 2024). Cela fait en sorte que l’air demeure emprisonné à l’intérieur des alvéoles endommagées. Ainsi, les échanges d’O</a:t>
            </a:r>
            <a:r>
              <a:rPr lang="fr-CA" sz="2000" baseline="-25000" dirty="0">
                <a:solidFill>
                  <a:srgbClr val="0D266D"/>
                </a:solidFill>
                <a:latin typeface="Arial" panose="020B0604020202020204" pitchFamily="34" charset="0"/>
                <a:cs typeface="Arial" panose="020B0604020202020204" pitchFamily="34" charset="0"/>
              </a:rPr>
              <a:t>2</a:t>
            </a:r>
            <a:r>
              <a:rPr lang="fr-CA" sz="2000" dirty="0">
                <a:solidFill>
                  <a:srgbClr val="0D266D"/>
                </a:solidFill>
                <a:latin typeface="Arial" panose="020B0604020202020204" pitchFamily="34" charset="0"/>
                <a:cs typeface="Arial" panose="020B0604020202020204" pitchFamily="34" charset="0"/>
              </a:rPr>
              <a:t> et de CO</a:t>
            </a:r>
            <a:r>
              <a:rPr lang="fr-CA" sz="2000" baseline="-25000" dirty="0">
                <a:solidFill>
                  <a:srgbClr val="0D266D"/>
                </a:solidFill>
                <a:latin typeface="Arial" panose="020B0604020202020204" pitchFamily="34" charset="0"/>
                <a:cs typeface="Arial" panose="020B0604020202020204" pitchFamily="34" charset="0"/>
              </a:rPr>
              <a:t>2</a:t>
            </a:r>
            <a:r>
              <a:rPr lang="fr-CA" sz="2000" dirty="0">
                <a:solidFill>
                  <a:srgbClr val="0D266D"/>
                </a:solidFill>
                <a:latin typeface="Arial" panose="020B0604020202020204" pitchFamily="34" charset="0"/>
                <a:cs typeface="Arial" panose="020B0604020202020204" pitchFamily="34" charset="0"/>
              </a:rPr>
              <a:t> sont réduits, diminuant la quantité d’oxygène disponible pour le corps (Association pulmonaire du Québec, 2024). L’expiration est alors plus difficile, et cette respiration restreinte procure une sensation persistante de dyspnée (Association pulmonaire du Québec, 2024). </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768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9FC74-5C48-DCC8-E8F5-806FE5A9ED56}"/>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9077DE4-053A-EE58-1739-1CB24A6F84F9}"/>
              </a:ext>
            </a:extLst>
          </p:cNvPr>
          <p:cNvSpPr>
            <a:spLocks noGrp="1"/>
          </p:cNvSpPr>
          <p:nvPr>
            <p:ph type="body" sz="quarter" idx="11"/>
            <p:custDataLst>
              <p:tags r:id="rId1"/>
            </p:custDataLst>
          </p:nvPr>
        </p:nvSpPr>
        <p:spPr>
          <a:xfrm>
            <a:off x="258792" y="6374237"/>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EF1B24C7-ADD0-2C68-D1A3-954F372504A0}"/>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D53A4B32-F896-64FC-265C-127431B0420B}"/>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Symptômes de MPOC</a:t>
            </a:r>
          </a:p>
        </p:txBody>
      </p:sp>
      <p:sp>
        <p:nvSpPr>
          <p:cNvPr id="9" name="Google Shape;463;p40">
            <a:extLst>
              <a:ext uri="{FF2B5EF4-FFF2-40B4-BE49-F238E27FC236}">
                <a16:creationId xmlns:a16="http://schemas.microsoft.com/office/drawing/2014/main" id="{6EB4107B-43F3-5DCB-BC81-FF44B7597D96}"/>
              </a:ext>
            </a:extLst>
          </p:cNvPr>
          <p:cNvSpPr txBox="1"/>
          <p:nvPr>
            <p:custDataLst>
              <p:tags r:id="rId4"/>
            </p:custDataLst>
          </p:nvPr>
        </p:nvSpPr>
        <p:spPr>
          <a:xfrm>
            <a:off x="481545" y="1460965"/>
            <a:ext cx="8522755"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Dans la liste suivante, identifiez les symptômes associés à la MPOC.</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1)</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Toux chronique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2)</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Production chronique d’expectorations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3)</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Perte de poids involontaire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4)</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Fatigue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5)</a:t>
            </a:r>
            <a:r>
              <a:rPr lang="fr-CA" sz="2400" dirty="0">
                <a:solidFill>
                  <a:srgbClr val="0D266D"/>
                </a:solidFill>
                <a:latin typeface="Arial" panose="020B0604020202020204" pitchFamily="34" charset="0"/>
                <a:ea typeface="Arial"/>
                <a:cs typeface="Arial" panose="020B0604020202020204" pitchFamily="34" charset="0"/>
                <a:sym typeface="Arial"/>
              </a:rPr>
              <a:t> Fibrillation auriculaire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6)</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Dyspnée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7)</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Sibilances expiratoires</a:t>
            </a:r>
          </a:p>
        </p:txBody>
      </p:sp>
    </p:spTree>
    <p:extLst>
      <p:ext uri="{BB962C8B-B14F-4D97-AF65-F5344CB8AC3E}">
        <p14:creationId xmlns:p14="http://schemas.microsoft.com/office/powerpoint/2010/main" val="3783540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F5BA5-14AC-6923-796B-8B9FC5303A78}"/>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9E41D0C2-A0DE-E91C-4D67-A96607CCFCC1}"/>
              </a:ext>
            </a:extLst>
          </p:cNvPr>
          <p:cNvSpPr txBox="1">
            <a:spLocks noGrp="1"/>
          </p:cNvSpPr>
          <p:nvPr>
            <p:ph type="body" idx="1"/>
            <p:custDataLst>
              <p:tags r:id="rId1"/>
            </p:custDataLst>
          </p:nvPr>
        </p:nvSpPr>
        <p:spPr>
          <a:xfrm>
            <a:off x="240631" y="1416188"/>
            <a:ext cx="8694821" cy="52070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Les personnes qui ont une MPOC présentent généralement un ou plusieurs de ces signes et symptômes (Plateforme en transfert de connaissances Cœur-Poumons-Métabolisme, 2025) : </a:t>
            </a: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Dyspnée</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Tachypnée</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Toux chronique</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Production chronique d’expectorations</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Fatigue</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Sibilances expiratoires</a:t>
            </a:r>
          </a:p>
          <a:p>
            <a:pPr marL="342900" algn="just">
              <a:buClr>
                <a:srgbClr val="0D266D"/>
              </a:buClr>
            </a:pPr>
            <a:r>
              <a:rPr lang="fr-CA" sz="1900" dirty="0">
                <a:solidFill>
                  <a:srgbClr val="0D266D"/>
                </a:solidFill>
                <a:latin typeface="Arial" panose="020B0604020202020204" pitchFamily="34" charset="0"/>
                <a:cs typeface="Arial" panose="020B0604020202020204" pitchFamily="34" charset="0"/>
              </a:rPr>
              <a:t>Infections récurrentes des voies respiratoires</a:t>
            </a: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None/>
            </a:pPr>
            <a:r>
              <a:rPr lang="fr-CA" sz="1900" dirty="0">
                <a:solidFill>
                  <a:srgbClr val="0D266D"/>
                </a:solidFill>
                <a:latin typeface="Arial" panose="020B0604020202020204" pitchFamily="34" charset="0"/>
                <a:cs typeface="Arial" panose="020B0604020202020204" pitchFamily="34" charset="0"/>
              </a:rPr>
              <a:t>La MPOC s’aggrave au fil du temps, ce qui fait en sorte que les signes et symptômes peuvent aussi devenir plus importants. Chez une personne atteinte plus sévèrement, d’autres signes et symptômes peuvent apparaître, notamment : cyanose sur les lèvres, la peau ou les muqueuses; tendance à s’endormir facilement; maux de tête matinaux; œdème des pieds, des chevilles et des jambes; perte de poids involontaire et diminution de la masse musculaire (Plateforme en transfert de connaissances Cœur-Poumons-Métabolisme, 2025).</a:t>
            </a: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4BB8C6D7-9927-30DC-6994-20BCD5356153}"/>
              </a:ext>
            </a:extLst>
          </p:cNvPr>
          <p:cNvPicPr>
            <a:picLocks noChangeAspect="1"/>
          </p:cNvPicPr>
          <p:nvPr/>
        </p:nvPicPr>
        <p:blipFill>
          <a:blip r:embed="rId4"/>
          <a:stretch>
            <a:fillRect/>
          </a:stretch>
        </p:blipFill>
        <p:spPr>
          <a:xfrm>
            <a:off x="6050722" y="1776479"/>
            <a:ext cx="2750915" cy="2750915"/>
          </a:xfrm>
          <a:prstGeom prst="rect">
            <a:avLst/>
          </a:prstGeom>
        </p:spPr>
      </p:pic>
    </p:spTree>
    <p:extLst>
      <p:ext uri="{BB962C8B-B14F-4D97-AF65-F5344CB8AC3E}">
        <p14:creationId xmlns:p14="http://schemas.microsoft.com/office/powerpoint/2010/main" val="1762634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11918-61F7-8A2D-BEC5-58AB4EF213D5}"/>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D3C4506-C899-83F6-2464-537C754A3566}"/>
              </a:ext>
            </a:extLst>
          </p:cNvPr>
          <p:cNvSpPr>
            <a:spLocks noGrp="1"/>
          </p:cNvSpPr>
          <p:nvPr>
            <p:ph type="body" sz="quarter" idx="11"/>
            <p:custDataLst>
              <p:tags r:id="rId1"/>
            </p:custDataLst>
          </p:nvPr>
        </p:nvSpPr>
        <p:spPr>
          <a:xfrm>
            <a:off x="258792" y="6374237"/>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A2EFD6EB-42E5-08AF-312E-2BA8091244FA}"/>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006C298B-BCC6-3130-925E-C01A04F8169A}"/>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Dyspnée et MPOC</a:t>
            </a:r>
          </a:p>
        </p:txBody>
      </p:sp>
      <p:sp>
        <p:nvSpPr>
          <p:cNvPr id="9" name="Google Shape;463;p40">
            <a:extLst>
              <a:ext uri="{FF2B5EF4-FFF2-40B4-BE49-F238E27FC236}">
                <a16:creationId xmlns:a16="http://schemas.microsoft.com/office/drawing/2014/main" id="{59291142-72B8-69C6-40BA-970D4999BB0B}"/>
              </a:ext>
            </a:extLst>
          </p:cNvPr>
          <p:cNvSpPr txBox="1"/>
          <p:nvPr>
            <p:custDataLst>
              <p:tags r:id="rId4"/>
            </p:custDataLst>
          </p:nvPr>
        </p:nvSpPr>
        <p:spPr>
          <a:xfrm>
            <a:off x="440296" y="1877639"/>
            <a:ext cx="8522755"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Dans la MPOC, la dyspnée :</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1)</a:t>
            </a:r>
            <a:r>
              <a:rPr lang="fr-CA" sz="2400" dirty="0">
                <a:solidFill>
                  <a:srgbClr val="0D266D"/>
                </a:solidFill>
                <a:latin typeface="Arial" panose="020B0604020202020204" pitchFamily="34" charset="0"/>
                <a:ea typeface="Arial"/>
                <a:cs typeface="Arial" panose="020B0604020202020204" pitchFamily="34" charset="0"/>
                <a:sym typeface="Arial"/>
              </a:rPr>
              <a:t> Est uniquement présente au stade terminal de la maladie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2)</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Est progressive et s’aggrave avec le temps</a:t>
            </a:r>
            <a:endParaRPr lang="fr-CA" sz="2400"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3)</a:t>
            </a:r>
            <a:r>
              <a:rPr lang="fr-CA" sz="2400" dirty="0">
                <a:solidFill>
                  <a:srgbClr val="0D266D"/>
                </a:solidFill>
                <a:latin typeface="Arial" panose="020B0604020202020204" pitchFamily="34" charset="0"/>
                <a:ea typeface="Arial"/>
                <a:cs typeface="Arial" panose="020B0604020202020204" pitchFamily="34" charset="0"/>
                <a:sym typeface="Arial"/>
              </a:rPr>
              <a:t> Est causée uniquement par des infections respiratoires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4)</a:t>
            </a:r>
            <a:r>
              <a:rPr lang="fr-CA" sz="2400" dirty="0">
                <a:solidFill>
                  <a:srgbClr val="0D266D"/>
                </a:solidFill>
                <a:latin typeface="Arial" panose="020B0604020202020204" pitchFamily="34" charset="0"/>
                <a:ea typeface="Arial"/>
                <a:cs typeface="Arial" panose="020B0604020202020204" pitchFamily="34" charset="0"/>
                <a:sym typeface="Arial"/>
              </a:rPr>
              <a:t> Est uniquement présente à l’effort</a:t>
            </a:r>
          </a:p>
        </p:txBody>
      </p:sp>
    </p:spTree>
    <p:extLst>
      <p:ext uri="{BB962C8B-B14F-4D97-AF65-F5344CB8AC3E}">
        <p14:creationId xmlns:p14="http://schemas.microsoft.com/office/powerpoint/2010/main" val="329157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2F4D6-5320-5E8D-90AC-C10F5D4F7F6A}"/>
            </a:ext>
          </a:extLst>
        </p:cNvPr>
        <p:cNvGrpSpPr/>
        <p:nvPr/>
      </p:nvGrpSpPr>
      <p:grpSpPr>
        <a:xfrm>
          <a:off x="0" y="0"/>
          <a:ext cx="0" cy="0"/>
          <a:chOff x="0" y="0"/>
          <a:chExt cx="0" cy="0"/>
        </a:xfrm>
      </p:grpSpPr>
      <p:sp>
        <p:nvSpPr>
          <p:cNvPr id="3" name="Google Shape;205;p18">
            <a:extLst>
              <a:ext uri="{FF2B5EF4-FFF2-40B4-BE49-F238E27FC236}">
                <a16:creationId xmlns:a16="http://schemas.microsoft.com/office/drawing/2014/main" id="{1BDB1F45-A8D6-DB5A-EA9F-52535AFB211B}"/>
              </a:ext>
            </a:extLst>
          </p:cNvPr>
          <p:cNvSpPr txBox="1">
            <a:spLocks noGrp="1"/>
          </p:cNvSpPr>
          <p:nvPr>
            <p:ph type="body" idx="1"/>
            <p:custDataLst>
              <p:tags r:id="rId1"/>
            </p:custDataLst>
          </p:nvPr>
        </p:nvSpPr>
        <p:spPr>
          <a:xfrm>
            <a:off x="240631" y="1483097"/>
            <a:ext cx="8694821" cy="52070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100" dirty="0">
                <a:solidFill>
                  <a:srgbClr val="0D266D"/>
                </a:solidFill>
                <a:latin typeface="Arial" panose="020B0604020202020204" pitchFamily="34" charset="0"/>
                <a:cs typeface="Arial" panose="020B0604020202020204" pitchFamily="34" charset="0"/>
              </a:rPr>
              <a:t>Le symptôme clé de la MPOC est la dyspnée. Cette dernière se définit par une sensation d’essoufflement ou de difficulté à respirer. Bien que présente dans les deux composantes de la MPOC, la dyspnée sera un peu plus importante chez les personnes qui présentent de l’emphysème. </a:t>
            </a: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100" dirty="0">
                <a:solidFill>
                  <a:srgbClr val="0D266D"/>
                </a:solidFill>
                <a:latin typeface="Arial" panose="020B0604020202020204" pitchFamily="34" charset="0"/>
                <a:cs typeface="Arial" panose="020B0604020202020204" pitchFamily="34" charset="0"/>
              </a:rPr>
              <a:t>La dyspnée sera présente à tous les stades de la maladie et s’aggravera avec le temps. D’ailleurs, plusieurs échelles ont été développées afin d’évaluer la sévérité de la dyspnée chez les personnes qui ont une MPOC. La présence d’infections respiratoires, l’effort, les changements de température, les émotions ou l’exposition à des irritants respiratoires peuvent provoquer une aggravation de la dyspnée.</a:t>
            </a: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21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845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2CE26-EBC8-DA38-2BE3-2BAA0C35D71A}"/>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C777CD8E-2E17-F55C-45FA-95C3A1B6F370}"/>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1C2E3885-832B-7069-CBFE-68305EF9533D}"/>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1671D2F6-FD4D-A1A3-851A-D4C4B9B6ECF7}"/>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Diagnostic de la MPOC</a:t>
            </a:r>
          </a:p>
        </p:txBody>
      </p:sp>
      <p:sp>
        <p:nvSpPr>
          <p:cNvPr id="9" name="Google Shape;463;p40">
            <a:extLst>
              <a:ext uri="{FF2B5EF4-FFF2-40B4-BE49-F238E27FC236}">
                <a16:creationId xmlns:a16="http://schemas.microsoft.com/office/drawing/2014/main" id="{9652576A-69FF-AD5C-0CA8-4C610192B5A2}"/>
              </a:ext>
            </a:extLst>
          </p:cNvPr>
          <p:cNvSpPr txBox="1"/>
          <p:nvPr>
            <p:custDataLst>
              <p:tags r:id="rId4"/>
            </p:custDataLst>
          </p:nvPr>
        </p:nvSpPr>
        <p:spPr>
          <a:xfrm>
            <a:off x="310622" y="1768047"/>
            <a:ext cx="8833378"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Quel est le meilleur examen pour diagnostiquer la MPOC?</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1) </a:t>
            </a:r>
            <a:r>
              <a:rPr lang="fr-CA" sz="2400" dirty="0">
                <a:solidFill>
                  <a:srgbClr val="0D266D"/>
                </a:solidFill>
                <a:latin typeface="Arial" panose="020B0604020202020204" pitchFamily="34" charset="0"/>
                <a:ea typeface="Arial"/>
                <a:cs typeface="Arial" panose="020B0604020202020204" pitchFamily="34" charset="0"/>
                <a:sym typeface="Arial"/>
              </a:rPr>
              <a:t>Radiographie pulmonaire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2) </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Spirométrie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3) </a:t>
            </a:r>
            <a:r>
              <a:rPr lang="fr-CA" sz="2400" dirty="0">
                <a:solidFill>
                  <a:srgbClr val="0D266D"/>
                </a:solidFill>
                <a:latin typeface="Arial" panose="020B0604020202020204" pitchFamily="34" charset="0"/>
                <a:ea typeface="Arial"/>
                <a:cs typeface="Arial" panose="020B0604020202020204" pitchFamily="34" charset="0"/>
                <a:sym typeface="Arial"/>
              </a:rPr>
              <a:t>Oxymétrie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4) </a:t>
            </a:r>
            <a:r>
              <a:rPr lang="fr-CA" sz="2400" dirty="0">
                <a:solidFill>
                  <a:srgbClr val="0D266D"/>
                </a:solidFill>
                <a:latin typeface="Arial" panose="020B0604020202020204" pitchFamily="34" charset="0"/>
                <a:ea typeface="Arial"/>
                <a:cs typeface="Arial" panose="020B0604020202020204" pitchFamily="34" charset="0"/>
                <a:sym typeface="Arial"/>
              </a:rPr>
              <a:t>Bilan sanguin</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5) </a:t>
            </a:r>
            <a:r>
              <a:rPr lang="fr-CA" sz="2400" dirty="0">
                <a:solidFill>
                  <a:srgbClr val="0D266D"/>
                </a:solidFill>
                <a:latin typeface="Arial" panose="020B0604020202020204" pitchFamily="34" charset="0"/>
                <a:ea typeface="Arial"/>
                <a:cs typeface="Arial" panose="020B0604020202020204" pitchFamily="34" charset="0"/>
                <a:sym typeface="Arial"/>
              </a:rPr>
              <a:t>Bronchoscopie</a:t>
            </a:r>
          </a:p>
        </p:txBody>
      </p:sp>
    </p:spTree>
    <p:extLst>
      <p:ext uri="{BB962C8B-B14F-4D97-AF65-F5344CB8AC3E}">
        <p14:creationId xmlns:p14="http://schemas.microsoft.com/office/powerpoint/2010/main" val="4097143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0029D-5D6D-38E8-3499-D65FCF98AF50}"/>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E334A64E-F371-B839-16F9-FDEAA2D10FC2}"/>
              </a:ext>
            </a:extLst>
          </p:cNvPr>
          <p:cNvSpPr txBox="1">
            <a:spLocks noGrp="1"/>
          </p:cNvSpPr>
          <p:nvPr>
            <p:ph type="body" idx="1"/>
            <p:custDataLst>
              <p:tags r:id="rId1"/>
            </p:custDataLst>
          </p:nvPr>
        </p:nvSpPr>
        <p:spPr>
          <a:xfrm>
            <a:off x="240631" y="1417040"/>
            <a:ext cx="8694821" cy="1288273"/>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La spirométrie est le moyen le plus fiable pour diagnostiquer la MPOC (se référer à la figure). Elle permettra aussi de quantifier la sévérité de la maladie. Pour confirmer le diagnostic de MPOC, l’indice de Tiffeneau </a:t>
            </a:r>
            <a:r>
              <a:rPr lang="fr-CA" sz="1600" dirty="0" err="1">
                <a:solidFill>
                  <a:srgbClr val="0D266D"/>
                </a:solidFill>
                <a:latin typeface="Arial" panose="020B0604020202020204" pitchFamily="34" charset="0"/>
                <a:cs typeface="Arial" panose="020B0604020202020204" pitchFamily="34" charset="0"/>
              </a:rPr>
              <a:t>postbronchodilatateur</a:t>
            </a:r>
            <a:r>
              <a:rPr lang="fr-CA" sz="1600" dirty="0">
                <a:solidFill>
                  <a:srgbClr val="0D266D"/>
                </a:solidFill>
                <a:latin typeface="Arial" panose="020B0604020202020204" pitchFamily="34" charset="0"/>
                <a:cs typeface="Arial" panose="020B0604020202020204" pitchFamily="34" charset="0"/>
              </a:rPr>
              <a:t> doit être inférieur à 0,7 (Plateforme en transfert de connaissances Cœur-Poumons-Métabolisme, 2025). L’indice de Tiffeneau est calculé de la manière suivante :</a:t>
            </a: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p:txBody>
      </p:sp>
      <p:cxnSp>
        <p:nvCxnSpPr>
          <p:cNvPr id="5" name="Connecteur droit 4">
            <a:extLst>
              <a:ext uri="{FF2B5EF4-FFF2-40B4-BE49-F238E27FC236}">
                <a16:creationId xmlns:a16="http://schemas.microsoft.com/office/drawing/2014/main" id="{47BF1F80-A50C-E39F-A67E-12DFAA0BBD9D}"/>
              </a:ext>
            </a:extLst>
          </p:cNvPr>
          <p:cNvCxnSpPr>
            <a:cxnSpLocks/>
          </p:cNvCxnSpPr>
          <p:nvPr>
            <p:custDataLst>
              <p:tags r:id="rId2"/>
            </p:custDataLst>
          </p:nvPr>
        </p:nvCxnSpPr>
        <p:spPr>
          <a:xfrm>
            <a:off x="794828" y="3058384"/>
            <a:ext cx="6091310" cy="0"/>
          </a:xfrm>
          <a:prstGeom prst="line">
            <a:avLst/>
          </a:prstGeom>
          <a:ln w="15875">
            <a:solidFill>
              <a:srgbClr val="0D266D"/>
            </a:solidFill>
          </a:ln>
        </p:spPr>
        <p:style>
          <a:lnRef idx="1">
            <a:schemeClr val="accent1"/>
          </a:lnRef>
          <a:fillRef idx="0">
            <a:schemeClr val="accent1"/>
          </a:fillRef>
          <a:effectRef idx="0">
            <a:schemeClr val="accent1"/>
          </a:effectRef>
          <a:fontRef idx="minor">
            <a:schemeClr val="tx1"/>
          </a:fontRef>
        </p:style>
      </p:cxnSp>
      <p:sp>
        <p:nvSpPr>
          <p:cNvPr id="6" name="Google Shape;205;p18">
            <a:extLst>
              <a:ext uri="{FF2B5EF4-FFF2-40B4-BE49-F238E27FC236}">
                <a16:creationId xmlns:a16="http://schemas.microsoft.com/office/drawing/2014/main" id="{165B7126-89FC-B108-B2F3-20F368178562}"/>
              </a:ext>
            </a:extLst>
          </p:cNvPr>
          <p:cNvSpPr txBox="1">
            <a:spLocks/>
          </p:cNvSpPr>
          <p:nvPr>
            <p:custDataLst>
              <p:tags r:id="rId3"/>
            </p:custDataLst>
          </p:nvPr>
        </p:nvSpPr>
        <p:spPr>
          <a:xfrm>
            <a:off x="-506927" y="2709434"/>
            <a:ext cx="8694821" cy="434542"/>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600" b="1" dirty="0">
                <a:solidFill>
                  <a:srgbClr val="0D266D"/>
                </a:solidFill>
                <a:latin typeface="Arial" panose="020B0604020202020204" pitchFamily="34" charset="0"/>
                <a:cs typeface="Arial" panose="020B0604020202020204" pitchFamily="34" charset="0"/>
              </a:rPr>
              <a:t>Volume expiratoire maximal en une seconde (VEMS)</a:t>
            </a: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p:txBody>
      </p:sp>
      <p:sp>
        <p:nvSpPr>
          <p:cNvPr id="7" name="Google Shape;205;p18">
            <a:extLst>
              <a:ext uri="{FF2B5EF4-FFF2-40B4-BE49-F238E27FC236}">
                <a16:creationId xmlns:a16="http://schemas.microsoft.com/office/drawing/2014/main" id="{291F1065-D62F-75A4-92E9-AD8EEF9F4BC6}"/>
              </a:ext>
            </a:extLst>
          </p:cNvPr>
          <p:cNvSpPr txBox="1">
            <a:spLocks/>
          </p:cNvSpPr>
          <p:nvPr>
            <p:custDataLst>
              <p:tags r:id="rId4"/>
            </p:custDataLst>
          </p:nvPr>
        </p:nvSpPr>
        <p:spPr>
          <a:xfrm>
            <a:off x="-506927" y="2978276"/>
            <a:ext cx="8694821" cy="434543"/>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600" b="1" dirty="0">
                <a:solidFill>
                  <a:srgbClr val="0D266D"/>
                </a:solidFill>
                <a:latin typeface="Arial" panose="020B0604020202020204" pitchFamily="34" charset="0"/>
                <a:cs typeface="Arial" panose="020B0604020202020204" pitchFamily="34" charset="0"/>
              </a:rPr>
              <a:t>Capacité vitale forcée (CVF)</a:t>
            </a: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p:txBody>
      </p:sp>
      <p:sp>
        <p:nvSpPr>
          <p:cNvPr id="8" name="Google Shape;205;p18">
            <a:extLst>
              <a:ext uri="{FF2B5EF4-FFF2-40B4-BE49-F238E27FC236}">
                <a16:creationId xmlns:a16="http://schemas.microsoft.com/office/drawing/2014/main" id="{10E9A405-3D8E-CEA7-6ABD-B5F65E2984F4}"/>
              </a:ext>
            </a:extLst>
          </p:cNvPr>
          <p:cNvSpPr txBox="1">
            <a:spLocks/>
          </p:cNvSpPr>
          <p:nvPr>
            <p:custDataLst>
              <p:tags r:id="rId5"/>
            </p:custDataLst>
          </p:nvPr>
        </p:nvSpPr>
        <p:spPr>
          <a:xfrm>
            <a:off x="6646987" y="2830420"/>
            <a:ext cx="2178829" cy="434543"/>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600" b="1" dirty="0">
                <a:solidFill>
                  <a:srgbClr val="0D266D"/>
                </a:solidFill>
                <a:latin typeface="Arial" panose="020B0604020202020204" pitchFamily="34" charset="0"/>
                <a:cs typeface="Arial" panose="020B0604020202020204" pitchFamily="34" charset="0"/>
              </a:rPr>
              <a:t>&lt; 0,7</a:t>
            </a: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b="1" dirty="0">
              <a:solidFill>
                <a:srgbClr val="0D266D"/>
              </a:solidFill>
              <a:latin typeface="Arial" panose="020B0604020202020204" pitchFamily="34" charset="0"/>
              <a:cs typeface="Arial" panose="020B0604020202020204" pitchFamily="34" charset="0"/>
            </a:endParaRPr>
          </a:p>
        </p:txBody>
      </p:sp>
      <p:sp>
        <p:nvSpPr>
          <p:cNvPr id="9" name="Google Shape;205;p18">
            <a:extLst>
              <a:ext uri="{FF2B5EF4-FFF2-40B4-BE49-F238E27FC236}">
                <a16:creationId xmlns:a16="http://schemas.microsoft.com/office/drawing/2014/main" id="{42292056-A868-47B8-01C8-4E9251550F25}"/>
              </a:ext>
            </a:extLst>
          </p:cNvPr>
          <p:cNvSpPr txBox="1">
            <a:spLocks/>
          </p:cNvSpPr>
          <p:nvPr>
            <p:custDataLst>
              <p:tags r:id="rId6"/>
            </p:custDataLst>
          </p:nvPr>
        </p:nvSpPr>
        <p:spPr>
          <a:xfrm>
            <a:off x="240631" y="3519408"/>
            <a:ext cx="6272711" cy="1288273"/>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1600" dirty="0">
                <a:solidFill>
                  <a:srgbClr val="0D266D"/>
                </a:solidFill>
                <a:latin typeface="Arial" panose="020B0604020202020204" pitchFamily="34" charset="0"/>
                <a:cs typeface="Arial" panose="020B0604020202020204" pitchFamily="34" charset="0"/>
              </a:rPr>
              <a:t>Le médecin devra aussi s’assurer qu’il y a une variation faible du VEMS (</a:t>
            </a:r>
            <a:r>
              <a:rPr lang="fr-CA" sz="1600" u="sng" dirty="0">
                <a:solidFill>
                  <a:srgbClr val="0D266D"/>
                </a:solidFill>
                <a:latin typeface="Arial" panose="020B0604020202020204" pitchFamily="34" charset="0"/>
                <a:cs typeface="Arial" panose="020B0604020202020204" pitchFamily="34" charset="0"/>
              </a:rPr>
              <a:t>&lt;</a:t>
            </a:r>
            <a:r>
              <a:rPr lang="fr-CA" sz="1600" dirty="0">
                <a:solidFill>
                  <a:srgbClr val="0D266D"/>
                </a:solidFill>
                <a:latin typeface="Arial" panose="020B0604020202020204" pitchFamily="34" charset="0"/>
                <a:cs typeface="Arial" panose="020B0604020202020204" pitchFamily="34" charset="0"/>
              </a:rPr>
              <a:t> 12 %) à la suite de la prise d’un bronchodilatateur (Plateforme en transfert de connaissances Cœur-Poumons-Métabolisme, 2025). Chez les personnes qui ont un indice de Tiffeneau inférieur à 0,7, la sévérité de la limitation du débit pulmonaire sera déterminée à l’aide des stades GOLD (léger, modéré, sévère et très sévère) (Plateforme en transfert de connaissances Cœur-Poumons-Métabolisme, 2025). Pour déterminer le stade, la valeur du VEMS sera comparée à la valeur prédite pour l’âge. Plus l’obstruction est élevée, plus l’atteinte est sévère. D’autres paramètres, tels que la dyspnée, l’état de santé et le nombre d’exacerbations durant l’année, permettent aussi de mieux cerner la sévérité (Plateforme en transfert de connaissances Cœur-Poumons-Métabolisme, 2025).</a:t>
            </a: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600" dirty="0">
              <a:solidFill>
                <a:srgbClr val="0D266D"/>
              </a:solidFill>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5060B359-F984-2486-1295-1E57CD110F05}"/>
              </a:ext>
            </a:extLst>
          </p:cNvPr>
          <p:cNvPicPr>
            <a:picLocks noChangeAspect="1"/>
          </p:cNvPicPr>
          <p:nvPr/>
        </p:nvPicPr>
        <p:blipFill>
          <a:blip r:embed="rId9"/>
          <a:stretch>
            <a:fillRect/>
          </a:stretch>
        </p:blipFill>
        <p:spPr>
          <a:xfrm>
            <a:off x="6147080" y="3597114"/>
            <a:ext cx="2968781" cy="2968781"/>
          </a:xfrm>
          <a:prstGeom prst="rect">
            <a:avLst/>
          </a:prstGeom>
        </p:spPr>
      </p:pic>
    </p:spTree>
    <p:extLst>
      <p:ext uri="{BB962C8B-B14F-4D97-AF65-F5344CB8AC3E}">
        <p14:creationId xmlns:p14="http://schemas.microsoft.com/office/powerpoint/2010/main" val="4125966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B469A-3F36-1DD7-4713-076939EB3FE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86701FC-5460-7D52-8B05-D4A7D7DE0EA6}"/>
              </a:ext>
            </a:extLst>
          </p:cNvPr>
          <p:cNvSpPr>
            <a:spLocks noGrp="1"/>
          </p:cNvSpPr>
          <p:nvPr>
            <p:ph type="title"/>
            <p:custDataLst>
              <p:tags r:id="rId1"/>
            </p:custDataLst>
          </p:nvPr>
        </p:nvSpPr>
        <p:spPr>
          <a:xfrm>
            <a:off x="1983564" y="427257"/>
            <a:ext cx="7160436" cy="609579"/>
          </a:xfrm>
        </p:spPr>
        <p:txBody>
          <a:bodyPr>
            <a:normAutofit/>
          </a:bodyPr>
          <a:lstStyle/>
          <a:p>
            <a:pPr algn="l"/>
            <a:r>
              <a:rPr lang="fr-CA" dirty="0"/>
              <a:t>Conditions d’utilisation</a:t>
            </a:r>
          </a:p>
        </p:txBody>
      </p:sp>
      <p:sp>
        <p:nvSpPr>
          <p:cNvPr id="5" name="Espace réservé du texte 4">
            <a:extLst>
              <a:ext uri="{FF2B5EF4-FFF2-40B4-BE49-F238E27FC236}">
                <a16:creationId xmlns:a16="http://schemas.microsoft.com/office/drawing/2014/main" id="{B137FA58-6D9C-97D2-93F2-4E08A77057DD}"/>
              </a:ext>
            </a:extLst>
          </p:cNvPr>
          <p:cNvSpPr>
            <a:spLocks noGrp="1"/>
          </p:cNvSpPr>
          <p:nvPr>
            <p:ph type="body" sz="quarter" idx="11"/>
            <p:custDataLst>
              <p:tags r:id="rId2"/>
            </p:custDataLst>
          </p:nvPr>
        </p:nvSpPr>
        <p:spPr>
          <a:xfrm>
            <a:off x="258792" y="632823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591C4142-F6AE-B8C3-BCF6-14526E739F9F}"/>
              </a:ext>
            </a:extLst>
          </p:cNvPr>
          <p:cNvPicPr>
            <a:picLocks noChangeAspect="1"/>
          </p:cNvPicPr>
          <p:nvPr>
            <p:custDataLst>
              <p:tags r:id="rId3"/>
            </p:custDataLst>
          </p:nvPr>
        </p:nvPicPr>
        <p:blipFill>
          <a:blip r:embed="rId9">
            <a:extLst>
              <a:ext uri="{96DAC541-7B7A-43D3-8B79-37D633B846F1}">
                <asvg:svgBlip xmlns:asvg="http://schemas.microsoft.com/office/drawing/2016/SVG/main" r:embed="rId10"/>
              </a:ext>
            </a:extLst>
          </a:blip>
          <a:stretch>
            <a:fillRect/>
          </a:stretch>
        </p:blipFill>
        <p:spPr>
          <a:xfrm>
            <a:off x="811283" y="103364"/>
            <a:ext cx="1087261" cy="1087261"/>
          </a:xfrm>
          <a:prstGeom prst="rect">
            <a:avLst/>
          </a:prstGeom>
        </p:spPr>
      </p:pic>
      <p:sp>
        <p:nvSpPr>
          <p:cNvPr id="7" name="Google Shape;74;p2">
            <a:extLst>
              <a:ext uri="{FF2B5EF4-FFF2-40B4-BE49-F238E27FC236}">
                <a16:creationId xmlns:a16="http://schemas.microsoft.com/office/drawing/2014/main" id="{10A4EA50-55BB-F65F-B1B0-F6F30E01E0BF}"/>
              </a:ext>
            </a:extLst>
          </p:cNvPr>
          <p:cNvSpPr txBox="1"/>
          <p:nvPr>
            <p:custDataLst>
              <p:tags r:id="rId4"/>
            </p:custDataLst>
          </p:nvPr>
        </p:nvSpPr>
        <p:spPr>
          <a:xfrm>
            <a:off x="1929285" y="4220110"/>
            <a:ext cx="6783120" cy="129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CA" sz="1800" b="0" i="0" u="none" strike="noStrike" cap="none" dirty="0">
                <a:solidFill>
                  <a:srgbClr val="0D266D"/>
                </a:solidFill>
                <a:latin typeface="Arial"/>
                <a:ea typeface="Arial"/>
                <a:cs typeface="Arial"/>
                <a:sym typeface="Arial"/>
              </a:rPr>
              <a:t>Sauf indication contraire, ce manuel électronique,</a:t>
            </a:r>
            <a:r>
              <a:rPr lang="fr-CA" sz="1800" b="0" i="1" u="none" strike="noStrike" cap="none" dirty="0">
                <a:solidFill>
                  <a:srgbClr val="0D266D"/>
                </a:solidFill>
                <a:latin typeface="Arial"/>
                <a:ea typeface="Arial"/>
                <a:cs typeface="Arial"/>
                <a:sym typeface="Arial"/>
              </a:rPr>
              <a:t> L’exercice et la maladie pulmonaire obstructive chronique</a:t>
            </a:r>
            <a:r>
              <a:rPr lang="fr-CA" sz="1800" b="0" i="0" u="none" strike="noStrike" cap="none" dirty="0">
                <a:solidFill>
                  <a:srgbClr val="0D266D"/>
                </a:solidFill>
                <a:latin typeface="Arial"/>
                <a:ea typeface="Arial"/>
                <a:cs typeface="Arial"/>
                <a:sym typeface="Arial"/>
              </a:rPr>
              <a:t>, produit par Patricia Blackburn,</a:t>
            </a:r>
            <a:r>
              <a:rPr lang="fr-CA" dirty="0">
                <a:solidFill>
                  <a:srgbClr val="0D266D"/>
                </a:solidFill>
                <a:latin typeface="Arial"/>
                <a:ea typeface="Arial"/>
                <a:cs typeface="Arial"/>
                <a:sym typeface="Arial"/>
              </a:rPr>
              <a:t> </a:t>
            </a:r>
            <a:r>
              <a:rPr lang="fr-CA" sz="1800" b="0" i="0" u="none" strike="noStrike" cap="none" dirty="0">
                <a:solidFill>
                  <a:srgbClr val="0D266D"/>
                </a:solidFill>
                <a:latin typeface="Arial"/>
                <a:ea typeface="Arial"/>
                <a:cs typeface="Arial"/>
                <a:sym typeface="Arial"/>
              </a:rPr>
              <a:t>est sous licence </a:t>
            </a:r>
            <a:r>
              <a:rPr lang="fr-CA" sz="1800" b="0" i="0" u="sng" strike="noStrike" cap="none" dirty="0">
                <a:solidFill>
                  <a:srgbClr val="0D266D"/>
                </a:solidFill>
                <a:latin typeface="Arial"/>
                <a:ea typeface="Arial"/>
                <a:cs typeface="Arial"/>
                <a:sym typeface="Arial"/>
                <a:hlinkClick r:id="rId11">
                  <a:extLst>
                    <a:ext uri="{A12FA001-AC4F-418D-AE19-62706E023703}">
                      <ahyp:hlinkClr xmlns:ahyp="http://schemas.microsoft.com/office/drawing/2018/hyperlinkcolor" val="tx"/>
                    </a:ext>
                  </a:extLst>
                </a:hlinkClick>
              </a:rPr>
              <a:t>CC-BY-NC-SA 4.0</a:t>
            </a:r>
            <a:r>
              <a:rPr lang="fr-CA" sz="1800" b="0" i="0" u="none" strike="noStrike" cap="none" dirty="0">
                <a:solidFill>
                  <a:srgbClr val="0D266D"/>
                </a:solidFill>
                <a:latin typeface="Arial"/>
                <a:ea typeface="Arial"/>
                <a:cs typeface="Arial"/>
                <a:sym typeface="Arial"/>
              </a:rPr>
              <a:t>.</a:t>
            </a:r>
            <a:endParaRPr sz="1800" b="0" i="0" u="none" strike="noStrike" cap="none" dirty="0">
              <a:solidFill>
                <a:srgbClr val="0D266D"/>
              </a:solidFill>
              <a:latin typeface="Arial"/>
              <a:ea typeface="Arial"/>
              <a:cs typeface="Arial"/>
              <a:sym typeface="Arial"/>
            </a:endParaRPr>
          </a:p>
        </p:txBody>
      </p:sp>
      <p:pic>
        <p:nvPicPr>
          <p:cNvPr id="8" name="Google Shape;75;p2" descr="Une image contenant Police, symbole, Graphique, capture d’écran&#10;&#10;Description générée automatiquement">
            <a:extLst>
              <a:ext uri="{FF2B5EF4-FFF2-40B4-BE49-F238E27FC236}">
                <a16:creationId xmlns:a16="http://schemas.microsoft.com/office/drawing/2014/main" id="{DF09F182-4EE5-49F9-C883-D2B27D02F767}"/>
              </a:ext>
            </a:extLst>
          </p:cNvPr>
          <p:cNvPicPr preferRelativeResize="0"/>
          <p:nvPr>
            <p:custDataLst>
              <p:tags r:id="rId5"/>
            </p:custDataLst>
          </p:nvPr>
        </p:nvPicPr>
        <p:blipFill rotWithShape="1">
          <a:blip r:embed="rId12">
            <a:alphaModFix/>
          </a:blip>
          <a:srcRect/>
          <a:stretch/>
        </p:blipFill>
        <p:spPr>
          <a:xfrm>
            <a:off x="466186" y="4349243"/>
            <a:ext cx="1300470" cy="457196"/>
          </a:xfrm>
          <a:prstGeom prst="rect">
            <a:avLst/>
          </a:prstGeom>
          <a:noFill/>
          <a:ln>
            <a:noFill/>
          </a:ln>
        </p:spPr>
      </p:pic>
      <p:pic>
        <p:nvPicPr>
          <p:cNvPr id="9" name="Google Shape;76;p2" descr="Une image contenant texte, Graphique, Police, graphisme&#10;&#10;Description générée automatiquement">
            <a:extLst>
              <a:ext uri="{FF2B5EF4-FFF2-40B4-BE49-F238E27FC236}">
                <a16:creationId xmlns:a16="http://schemas.microsoft.com/office/drawing/2014/main" id="{733B292A-6E96-EB7D-AB0B-0ACF3BA9A794}"/>
              </a:ext>
            </a:extLst>
          </p:cNvPr>
          <p:cNvPicPr preferRelativeResize="0"/>
          <p:nvPr>
            <p:custDataLst>
              <p:tags r:id="rId6"/>
            </p:custDataLst>
          </p:nvPr>
        </p:nvPicPr>
        <p:blipFill rotWithShape="1">
          <a:blip r:embed="rId13">
            <a:alphaModFix/>
          </a:blip>
          <a:srcRect/>
          <a:stretch/>
        </p:blipFill>
        <p:spPr>
          <a:xfrm>
            <a:off x="1309456" y="2215931"/>
            <a:ext cx="3686995" cy="1168049"/>
          </a:xfrm>
          <a:prstGeom prst="rect">
            <a:avLst/>
          </a:prstGeom>
          <a:noFill/>
          <a:ln>
            <a:noFill/>
          </a:ln>
        </p:spPr>
      </p:pic>
      <p:pic>
        <p:nvPicPr>
          <p:cNvPr id="10" name="Google Shape;77;p2" descr="Une image contenant Police, Graphique, logo, typographie&#10;&#10;Description générée automatiquement">
            <a:extLst>
              <a:ext uri="{FF2B5EF4-FFF2-40B4-BE49-F238E27FC236}">
                <a16:creationId xmlns:a16="http://schemas.microsoft.com/office/drawing/2014/main" id="{20A10C6F-9533-F286-257B-09A1D6BA9258}"/>
              </a:ext>
            </a:extLst>
          </p:cNvPr>
          <p:cNvPicPr preferRelativeResize="0"/>
          <p:nvPr>
            <p:custDataLst>
              <p:tags r:id="rId7"/>
            </p:custDataLst>
          </p:nvPr>
        </p:nvPicPr>
        <p:blipFill rotWithShape="1">
          <a:blip r:embed="rId14">
            <a:alphaModFix/>
          </a:blip>
          <a:srcRect/>
          <a:stretch/>
        </p:blipFill>
        <p:spPr>
          <a:xfrm>
            <a:off x="5745045" y="2491981"/>
            <a:ext cx="2155938" cy="670241"/>
          </a:xfrm>
          <a:prstGeom prst="rect">
            <a:avLst/>
          </a:prstGeom>
          <a:noFill/>
          <a:ln>
            <a:noFill/>
          </a:ln>
        </p:spPr>
      </p:pic>
    </p:spTree>
    <p:extLst>
      <p:ext uri="{BB962C8B-B14F-4D97-AF65-F5344CB8AC3E}">
        <p14:creationId xmlns:p14="http://schemas.microsoft.com/office/powerpoint/2010/main" val="3766477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F40DD-1D1C-D3F6-9012-DB3957376DE7}"/>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C144A8E-5D70-19BC-C3D1-0426CEA7C349}"/>
              </a:ext>
            </a:extLst>
          </p:cNvPr>
          <p:cNvSpPr>
            <a:spLocks noGrp="1"/>
          </p:cNvSpPr>
          <p:nvPr>
            <p:ph type="title"/>
            <p:custDataLst>
              <p:tags r:id="rId1"/>
            </p:custDataLst>
          </p:nvPr>
        </p:nvSpPr>
        <p:spPr>
          <a:xfrm>
            <a:off x="4356340" y="365126"/>
            <a:ext cx="4159010" cy="3969808"/>
          </a:xfrm>
        </p:spPr>
        <p:txBody>
          <a:bodyPr/>
          <a:lstStyle/>
          <a:p>
            <a:r>
              <a:rPr lang="fr-CA" dirty="0"/>
              <a:t>Médication</a:t>
            </a:r>
          </a:p>
        </p:txBody>
      </p:sp>
    </p:spTree>
    <p:extLst>
      <p:ext uri="{BB962C8B-B14F-4D97-AF65-F5344CB8AC3E}">
        <p14:creationId xmlns:p14="http://schemas.microsoft.com/office/powerpoint/2010/main" val="3172193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7B802-7DD6-6051-A9EF-0D5BEC2129E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AB280A2-72D6-6ECF-CCEF-4EF9C0DC1939}"/>
              </a:ext>
            </a:extLst>
          </p:cNvPr>
          <p:cNvSpPr>
            <a:spLocks noGrp="1"/>
          </p:cNvSpPr>
          <p:nvPr>
            <p:ph type="title"/>
            <p:custDataLst>
              <p:tags r:id="rId1"/>
            </p:custDataLst>
          </p:nvPr>
        </p:nvSpPr>
        <p:spPr>
          <a:xfrm>
            <a:off x="1983564" y="449482"/>
            <a:ext cx="7160436" cy="609579"/>
          </a:xfrm>
        </p:spPr>
        <p:txBody>
          <a:bodyPr>
            <a:normAutofit/>
          </a:bodyPr>
          <a:lstStyle/>
          <a:p>
            <a:pPr algn="l"/>
            <a:r>
              <a:rPr lang="fr-CA" dirty="0"/>
              <a:t>Médication</a:t>
            </a:r>
          </a:p>
        </p:txBody>
      </p:sp>
      <p:sp>
        <p:nvSpPr>
          <p:cNvPr id="5" name="Espace réservé du texte 4">
            <a:extLst>
              <a:ext uri="{FF2B5EF4-FFF2-40B4-BE49-F238E27FC236}">
                <a16:creationId xmlns:a16="http://schemas.microsoft.com/office/drawing/2014/main" id="{9E84D0B4-0A79-7E11-AE69-1F9F44910E53}"/>
              </a:ext>
            </a:extLst>
          </p:cNvPr>
          <p:cNvSpPr>
            <a:spLocks noGrp="1"/>
          </p:cNvSpPr>
          <p:nvPr>
            <p:ph type="body" sz="quarter" idx="11"/>
            <p:custDataLst>
              <p:tags r:id="rId2"/>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0F744942-D2A2-6843-4AB7-D6C6A37DC310}"/>
              </a:ext>
            </a:extLst>
          </p:cNvPr>
          <p:cNvPicPr>
            <a:picLocks noChangeAspect="1"/>
          </p:cNvPicPr>
          <p:nvPr>
            <p:custDataLst>
              <p:tags r:id="rId3"/>
            </p:custDataLst>
          </p:nvPr>
        </p:nvPicPr>
        <p:blipFill>
          <a:blip r:embed="rId8">
            <a:extLst>
              <a:ext uri="{96DAC541-7B7A-43D3-8B79-37D633B846F1}">
                <asvg:svgBlip xmlns:asvg="http://schemas.microsoft.com/office/drawing/2016/SVG/main" r:embed="rId9"/>
              </a:ext>
            </a:extLst>
          </a:blip>
          <a:stretch>
            <a:fillRect/>
          </a:stretch>
        </p:blipFill>
        <p:spPr>
          <a:xfrm>
            <a:off x="811283" y="103364"/>
            <a:ext cx="1087261" cy="1087261"/>
          </a:xfrm>
          <a:prstGeom prst="rect">
            <a:avLst/>
          </a:prstGeom>
        </p:spPr>
      </p:pic>
      <p:sp>
        <p:nvSpPr>
          <p:cNvPr id="6" name="Google Shape;219;p20">
            <a:extLst>
              <a:ext uri="{FF2B5EF4-FFF2-40B4-BE49-F238E27FC236}">
                <a16:creationId xmlns:a16="http://schemas.microsoft.com/office/drawing/2014/main" id="{4E41A88D-F281-F7A6-933D-704EC850E5C8}"/>
              </a:ext>
            </a:extLst>
          </p:cNvPr>
          <p:cNvSpPr txBox="1"/>
          <p:nvPr>
            <p:custDataLst>
              <p:tags r:id="rId4"/>
            </p:custDataLst>
          </p:nvPr>
        </p:nvSpPr>
        <p:spPr>
          <a:xfrm>
            <a:off x="296892" y="1503863"/>
            <a:ext cx="8555008" cy="240061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Madame </a:t>
            </a:r>
            <a:r>
              <a:rPr lang="fr-CA" sz="2400" b="1" i="0" u="none" strike="noStrike" cap="none" dirty="0" err="1">
                <a:solidFill>
                  <a:srgbClr val="0D266D"/>
                </a:solidFill>
                <a:latin typeface="Arial" panose="020B0604020202020204" pitchFamily="34" charset="0"/>
                <a:ea typeface="Arial"/>
                <a:cs typeface="Arial" panose="020B0604020202020204" pitchFamily="34" charset="0"/>
                <a:sym typeface="Arial"/>
              </a:rPr>
              <a:t>Boudreault</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vous remet sa liste de médicaments. Pour chacun d’eux, indiquez la classe.</a:t>
            </a:r>
            <a:endParaRPr lang="fr-CA" sz="2400" dirty="0">
              <a:solidFill>
                <a:srgbClr val="0D266D"/>
              </a:solidFill>
              <a:latin typeface="Arial"/>
              <a:ea typeface="Arial"/>
              <a:cs typeface="Arial"/>
              <a:sym typeface="Arial"/>
            </a:endParaRPr>
          </a:p>
          <a:p>
            <a:pPr marL="0" marR="0" lvl="0" indent="0" algn="l" rtl="0">
              <a:spcBef>
                <a:spcPts val="1200"/>
              </a:spcBef>
              <a:spcAft>
                <a:spcPts val="0"/>
              </a:spcAft>
              <a:buNone/>
            </a:pPr>
            <a:endParaRPr lang="fr-CA" sz="2400" b="0" dirty="0">
              <a:solidFill>
                <a:srgbClr val="0D266D"/>
              </a:solidFill>
              <a:latin typeface="Arial"/>
              <a:ea typeface="Arial"/>
              <a:cs typeface="Arial"/>
              <a:sym typeface="Arial"/>
            </a:endParaRPr>
          </a:p>
          <a:p>
            <a:pPr marL="0" marR="0" lvl="0" indent="0" algn="l" rtl="0">
              <a:spcBef>
                <a:spcPts val="1200"/>
              </a:spcBef>
              <a:spcAft>
                <a:spcPts val="0"/>
              </a:spcAft>
              <a:buNone/>
            </a:pPr>
            <a:r>
              <a:rPr lang="fr-CA" sz="2400" b="0" dirty="0" err="1">
                <a:solidFill>
                  <a:srgbClr val="0D266D"/>
                </a:solidFill>
                <a:latin typeface="Arial"/>
                <a:ea typeface="Arial"/>
                <a:cs typeface="Arial"/>
                <a:sym typeface="Arial"/>
              </a:rPr>
              <a:t>Ventolin</a:t>
            </a:r>
            <a:r>
              <a:rPr lang="fr-CA" sz="2400" b="0" dirty="0">
                <a:solidFill>
                  <a:srgbClr val="0D266D"/>
                </a:solidFill>
                <a:latin typeface="Arial"/>
                <a:ea typeface="Arial"/>
                <a:cs typeface="Arial"/>
                <a:sym typeface="Arial"/>
              </a:rPr>
              <a:t> </a:t>
            </a:r>
            <a:r>
              <a:rPr lang="fr-CA" sz="1200" b="0" dirty="0">
                <a:solidFill>
                  <a:srgbClr val="0D266D"/>
                </a:solidFill>
                <a:latin typeface="Arial"/>
                <a:ea typeface="Arial"/>
                <a:cs typeface="Arial"/>
                <a:sym typeface="Arial"/>
              </a:rPr>
              <a:t>(100 </a:t>
            </a:r>
            <a:r>
              <a:rPr lang="fr-CA" sz="1200" b="0" dirty="0" err="1">
                <a:solidFill>
                  <a:srgbClr val="0D266D"/>
                </a:solidFill>
                <a:latin typeface="Arial"/>
                <a:ea typeface="Arial"/>
                <a:cs typeface="Arial"/>
                <a:sym typeface="Arial"/>
              </a:rPr>
              <a:t>mcg</a:t>
            </a:r>
            <a:r>
              <a:rPr lang="fr-CA" sz="1200" b="0" dirty="0">
                <a:solidFill>
                  <a:srgbClr val="0D266D"/>
                </a:solidFill>
                <a:latin typeface="Arial"/>
                <a:ea typeface="Arial"/>
                <a:cs typeface="Arial"/>
                <a:sym typeface="Arial"/>
              </a:rPr>
              <a:t> </a:t>
            </a:r>
            <a:r>
              <a:rPr lang="fr-CA" sz="1200" dirty="0">
                <a:solidFill>
                  <a:srgbClr val="0D266D"/>
                </a:solidFill>
                <a:latin typeface="Arial"/>
                <a:ea typeface="Arial"/>
                <a:cs typeface="Arial"/>
                <a:sym typeface="Arial"/>
              </a:rPr>
              <a:t>INH</a:t>
            </a:r>
            <a:r>
              <a:rPr lang="fr-CA" sz="1200" b="0" dirty="0">
                <a:solidFill>
                  <a:srgbClr val="0D266D"/>
                </a:solidFill>
                <a:latin typeface="Arial"/>
                <a:ea typeface="Arial"/>
                <a:cs typeface="Arial"/>
                <a:sym typeface="Arial"/>
              </a:rPr>
              <a:t> PRN)</a:t>
            </a:r>
            <a:r>
              <a:rPr lang="fr-CA" sz="2400" b="0" dirty="0">
                <a:solidFill>
                  <a:srgbClr val="0D266D"/>
                </a:solidFill>
                <a:latin typeface="Arial"/>
                <a:ea typeface="Arial"/>
                <a:cs typeface="Arial"/>
                <a:sym typeface="Arial"/>
              </a:rPr>
              <a:t> : </a:t>
            </a:r>
          </a:p>
          <a:p>
            <a:pPr marL="0" marR="0" lvl="0" indent="0" algn="l" rtl="0">
              <a:spcBef>
                <a:spcPts val="1200"/>
              </a:spcBef>
              <a:spcAft>
                <a:spcPts val="0"/>
              </a:spcAft>
              <a:buNone/>
            </a:pPr>
            <a:r>
              <a:rPr lang="fr-CA" sz="2400" dirty="0" err="1">
                <a:solidFill>
                  <a:srgbClr val="0D266D"/>
                </a:solidFill>
                <a:latin typeface="Arial"/>
                <a:cs typeface="Arial"/>
                <a:sym typeface="Arial"/>
              </a:rPr>
              <a:t>Trelegy</a:t>
            </a:r>
            <a:r>
              <a:rPr lang="fr-CA" sz="2400" dirty="0">
                <a:solidFill>
                  <a:srgbClr val="0D266D"/>
                </a:solidFill>
                <a:latin typeface="Arial"/>
                <a:cs typeface="Arial"/>
                <a:sym typeface="Arial"/>
              </a:rPr>
              <a:t> </a:t>
            </a:r>
            <a:r>
              <a:rPr lang="fr-CA" sz="2400" dirty="0" err="1">
                <a:solidFill>
                  <a:srgbClr val="0D266D"/>
                </a:solidFill>
                <a:latin typeface="Arial"/>
                <a:cs typeface="Arial"/>
                <a:sym typeface="Arial"/>
              </a:rPr>
              <a:t>Ellipta</a:t>
            </a:r>
            <a:r>
              <a:rPr lang="fr-CA" sz="2400" dirty="0">
                <a:solidFill>
                  <a:srgbClr val="0D266D"/>
                </a:solidFill>
                <a:latin typeface="Arial"/>
                <a:cs typeface="Arial"/>
                <a:sym typeface="Arial"/>
              </a:rPr>
              <a:t> </a:t>
            </a:r>
            <a:r>
              <a:rPr lang="fr-CA" sz="1200" dirty="0">
                <a:solidFill>
                  <a:srgbClr val="0D266D"/>
                </a:solidFill>
                <a:latin typeface="Arial"/>
                <a:cs typeface="Arial"/>
                <a:sym typeface="Arial"/>
              </a:rPr>
              <a:t>(100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/62,5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/25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 INH DIE)</a:t>
            </a:r>
            <a:r>
              <a:rPr lang="fr-CA" sz="2400" dirty="0">
                <a:solidFill>
                  <a:srgbClr val="0D266D"/>
                </a:solidFill>
                <a:latin typeface="Arial"/>
                <a:cs typeface="Arial"/>
                <a:sym typeface="Arial"/>
              </a:rPr>
              <a:t> :</a:t>
            </a:r>
          </a:p>
        </p:txBody>
      </p:sp>
      <p:pic>
        <p:nvPicPr>
          <p:cNvPr id="8" name="Graphique 7">
            <a:extLst>
              <a:ext uri="{FF2B5EF4-FFF2-40B4-BE49-F238E27FC236}">
                <a16:creationId xmlns:a16="http://schemas.microsoft.com/office/drawing/2014/main" id="{A9025173-63D8-FD44-41DE-086FF28A8B71}"/>
              </a:ext>
            </a:extLst>
          </p:cNvPr>
          <p:cNvPicPr>
            <a:picLocks noChangeAspect="1"/>
          </p:cNvPicPr>
          <p:nvPr>
            <p:custDataLst>
              <p:tags r:id="rId5"/>
            </p:custDataLst>
          </p:nvPr>
        </p:nvPicPr>
        <p:blipFill>
          <a:blip r:embed="rId10">
            <a:extLst>
              <a:ext uri="{96DAC541-7B7A-43D3-8B79-37D633B846F1}">
                <asvg:svgBlip xmlns:asvg="http://schemas.microsoft.com/office/drawing/2016/SVG/main" r:embed="rId11"/>
              </a:ext>
            </a:extLst>
          </a:blip>
          <a:stretch>
            <a:fillRect/>
          </a:stretch>
        </p:blipFill>
        <p:spPr>
          <a:xfrm>
            <a:off x="6607630" y="4427700"/>
            <a:ext cx="2321582" cy="2042480"/>
          </a:xfrm>
          <a:prstGeom prst="rect">
            <a:avLst/>
          </a:prstGeom>
        </p:spPr>
      </p:pic>
    </p:spTree>
    <p:extLst>
      <p:ext uri="{BB962C8B-B14F-4D97-AF65-F5344CB8AC3E}">
        <p14:creationId xmlns:p14="http://schemas.microsoft.com/office/powerpoint/2010/main" val="1627110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2" name="Google Shape;262;p26"/>
          <p:cNvSpPr txBox="1">
            <a:spLocks noGrp="1"/>
          </p:cNvSpPr>
          <p:nvPr>
            <p:ph type="body" idx="1"/>
            <p:custDataLst>
              <p:tags r:id="rId1"/>
            </p:custDataLst>
          </p:nvPr>
        </p:nvSpPr>
        <p:spPr>
          <a:xfrm>
            <a:off x="362217" y="1087548"/>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Signification des abréviations </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Co 		=	comprimé</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DIE</a:t>
            </a:r>
            <a:r>
              <a:rPr lang="fr-CA" sz="2600" b="0" i="0" u="none" strike="noStrike" dirty="0">
                <a:solidFill>
                  <a:srgbClr val="0D266D"/>
                </a:solidFill>
                <a:latin typeface="Arial" panose="020B0604020202020204" pitchFamily="34" charset="0"/>
                <a:cs typeface="Arial" panose="020B0604020202020204" pitchFamily="34" charset="0"/>
              </a:rPr>
              <a:t>		=	</a:t>
            </a:r>
            <a:r>
              <a:rPr lang="fr-CA" sz="2600" dirty="0">
                <a:solidFill>
                  <a:srgbClr val="0D266D"/>
                </a:solidFill>
                <a:latin typeface="Arial" panose="020B0604020202020204" pitchFamily="34" charset="0"/>
                <a:cs typeface="Arial" panose="020B0604020202020204" pitchFamily="34" charset="0"/>
              </a:rPr>
              <a:t>u</a:t>
            </a:r>
            <a:r>
              <a:rPr lang="fr-CA" sz="2600" b="0" i="0" u="none" strike="noStrike" dirty="0">
                <a:solidFill>
                  <a:srgbClr val="0D266D"/>
                </a:solidFill>
                <a:latin typeface="Arial" panose="020B0604020202020204" pitchFamily="34" charset="0"/>
                <a:cs typeface="Arial" panose="020B0604020202020204" pitchFamily="34" charset="0"/>
              </a:rPr>
              <a:t>ne fois par jour (posologie)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a:solidFill>
                  <a:srgbClr val="0D266D"/>
                </a:solidFill>
                <a:latin typeface="Arial" panose="020B0604020202020204" pitchFamily="34" charset="0"/>
                <a:cs typeface="Arial" panose="020B0604020202020204" pitchFamily="34" charset="0"/>
              </a:rPr>
              <a:t>PRN		=	</a:t>
            </a:r>
            <a:r>
              <a:rPr lang="fr-CA" sz="2600" dirty="0">
                <a:solidFill>
                  <a:srgbClr val="0D266D"/>
                </a:solidFill>
                <a:latin typeface="Arial" panose="020B0604020202020204" pitchFamily="34" charset="0"/>
                <a:cs typeface="Arial" panose="020B0604020202020204" pitchFamily="34" charset="0"/>
              </a:rPr>
              <a:t>au besoin</a:t>
            </a:r>
            <a:r>
              <a:rPr lang="fr-CA" sz="2600" b="0" i="0" u="none" strike="noStrike" dirty="0">
                <a:solidFill>
                  <a:srgbClr val="0D266D"/>
                </a:solidFill>
                <a:latin typeface="Arial" panose="020B0604020202020204" pitchFamily="34" charset="0"/>
                <a:cs typeface="Arial" panose="020B0604020202020204" pitchFamily="34" charset="0"/>
              </a:rPr>
              <a:t> (posologie)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INH		=	inhalé (voie d’administration)</a:t>
            </a: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ADBD295C-8E73-6D3A-53C8-E9208B6B8DA6}"/>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754D2F57-16EE-0E6A-8F32-DCEA4F3C7024}"/>
              </a:ext>
            </a:extLst>
          </p:cNvPr>
          <p:cNvSpPr txBox="1">
            <a:spLocks noGrp="1"/>
          </p:cNvSpPr>
          <p:nvPr>
            <p:ph type="body" idx="1"/>
            <p:custDataLst>
              <p:tags r:id="rId1"/>
            </p:custDataLst>
          </p:nvPr>
        </p:nvSpPr>
        <p:spPr>
          <a:xfrm>
            <a:off x="363585" y="12102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Signification des abréviations </a:t>
            </a: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CSI 		=	corticostéroïde inhalé</a:t>
            </a: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000" b="0" i="0" u="none" strike="noStrike" dirty="0">
              <a:solidFill>
                <a:srgbClr val="0D266D"/>
              </a:solidFill>
              <a:latin typeface="Arial" panose="020B0604020202020204" pitchFamily="34" charset="0"/>
              <a:cs typeface="Arial" panose="020B0604020202020204" pitchFamily="34" charset="0"/>
            </a:endParaRPr>
          </a:p>
          <a:p>
            <a:pPr marL="0" indent="0">
              <a:buClr>
                <a:srgbClr val="0D266D"/>
              </a:buClr>
              <a:buNone/>
            </a:pPr>
            <a:r>
              <a:rPr lang="fr-CA" sz="2000" dirty="0">
                <a:solidFill>
                  <a:srgbClr val="0D266D"/>
                </a:solidFill>
                <a:latin typeface="Arial" panose="020B0604020202020204" pitchFamily="34" charset="0"/>
                <a:cs typeface="Arial" panose="020B0604020202020204" pitchFamily="34" charset="0"/>
              </a:rPr>
              <a:t>BACA		=	</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 </a:t>
            </a:r>
            <a:r>
              <a:rPr lang="fr-CA" sz="2000" dirty="0">
                <a:solidFill>
                  <a:srgbClr val="0D266D"/>
                </a:solidFill>
                <a:latin typeface="Arial" panose="020B0604020202020204" pitchFamily="34" charset="0"/>
                <a:cs typeface="Arial" panose="020B0604020202020204" pitchFamily="34" charset="0"/>
              </a:rPr>
              <a:t>à courte durée d’action</a:t>
            </a: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000" b="0" i="0" u="none" strike="noStrike" dirty="0">
                <a:solidFill>
                  <a:srgbClr val="0D266D"/>
                </a:solidFill>
                <a:latin typeface="Arial" panose="020B0604020202020204" pitchFamily="34" charset="0"/>
                <a:cs typeface="Arial" panose="020B0604020202020204" pitchFamily="34" charset="0"/>
              </a:rPr>
              <a:t>BALA		=	</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 </a:t>
            </a:r>
            <a:r>
              <a:rPr lang="fr-CA" sz="2000" dirty="0">
                <a:solidFill>
                  <a:srgbClr val="0D266D"/>
                </a:solidFill>
                <a:latin typeface="Arial" panose="020B0604020202020204" pitchFamily="34" charset="0"/>
                <a:cs typeface="Arial" panose="020B0604020202020204" pitchFamily="34" charset="0"/>
              </a:rPr>
              <a:t>à longue durée d’action</a:t>
            </a:r>
          </a:p>
          <a:p>
            <a:pPr marL="0" lvl="0" indent="0" algn="l" rtl="0">
              <a:lnSpc>
                <a:spcPct val="90000"/>
              </a:lnSpc>
              <a:spcBef>
                <a:spcPts val="0"/>
              </a:spcBef>
              <a:spcAft>
                <a:spcPts val="0"/>
              </a:spcAft>
              <a:buClr>
                <a:srgbClr val="0D266D"/>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000" b="0" i="0" u="none" strike="noStrike" dirty="0">
                <a:solidFill>
                  <a:srgbClr val="0D266D"/>
                </a:solidFill>
                <a:latin typeface="Arial" panose="020B0604020202020204" pitchFamily="34" charset="0"/>
                <a:cs typeface="Arial" panose="020B0604020202020204" pitchFamily="34" charset="0"/>
              </a:rPr>
              <a:t>AMCA		=	</a:t>
            </a:r>
            <a:r>
              <a:rPr lang="fr-CA" sz="2000" dirty="0">
                <a:solidFill>
                  <a:srgbClr val="0D266D"/>
                </a:solidFill>
                <a:latin typeface="Arial" panose="020B0604020202020204" pitchFamily="34" charset="0"/>
                <a:cs typeface="Arial" panose="020B0604020202020204" pitchFamily="34" charset="0"/>
              </a:rPr>
              <a:t>antagoniste muscarinique à courte durée d’action</a:t>
            </a: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AMLA		=	antagoniste muscarinique à longue durée d’action</a:t>
            </a:r>
          </a:p>
          <a:p>
            <a:pPr marL="0" lvl="0" indent="0" algn="l"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PDE4		=	inhibiteur de la phosphodiestérase 4	</a:t>
            </a:r>
            <a:endParaRPr sz="20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0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98247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9;p20">
            <a:extLst>
              <a:ext uri="{FF2B5EF4-FFF2-40B4-BE49-F238E27FC236}">
                <a16:creationId xmlns:a16="http://schemas.microsoft.com/office/drawing/2014/main" id="{0223BA7C-86D8-F1B8-E19D-6918934518AF}"/>
              </a:ext>
            </a:extLst>
          </p:cNvPr>
          <p:cNvSpPr txBox="1"/>
          <p:nvPr>
            <p:custDataLst>
              <p:tags r:id="rId1"/>
            </p:custDataLst>
          </p:nvPr>
        </p:nvSpPr>
        <p:spPr>
          <a:xfrm>
            <a:off x="296892" y="1743014"/>
            <a:ext cx="8555008" cy="1508065"/>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Voici la classe des médicaments de madame </a:t>
            </a:r>
            <a:r>
              <a:rPr lang="fr-CA" sz="2400" b="1" i="0" u="none" strike="noStrike" cap="none" dirty="0" err="1">
                <a:solidFill>
                  <a:srgbClr val="0D266D"/>
                </a:solidFill>
                <a:latin typeface="Arial" panose="020B0604020202020204" pitchFamily="34" charset="0"/>
                <a:ea typeface="Arial"/>
                <a:cs typeface="Arial" panose="020B0604020202020204" pitchFamily="34" charset="0"/>
                <a:sym typeface="Arial"/>
              </a:rPr>
              <a:t>Boudreault</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2400" b="1" dirty="0">
                <a:solidFill>
                  <a:srgbClr val="0D266D"/>
                </a:solidFill>
                <a:latin typeface="Arial" panose="020B0604020202020204" pitchFamily="34" charset="0"/>
                <a:ea typeface="Arial"/>
                <a:cs typeface="Arial" panose="020B0604020202020204" pitchFamily="34" charset="0"/>
                <a:sym typeface="Arial"/>
              </a:rPr>
              <a:t>:</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a:t>
            </a:r>
            <a:endParaRPr lang="fr-CA" sz="2400" b="0" dirty="0">
              <a:solidFill>
                <a:srgbClr val="0D266D"/>
              </a:solidFill>
              <a:latin typeface="Arial"/>
              <a:ea typeface="Arial"/>
              <a:cs typeface="Arial"/>
              <a:sym typeface="Arial"/>
            </a:endParaRPr>
          </a:p>
          <a:p>
            <a:pPr marL="0" marR="0" lvl="0" indent="0" algn="l" rtl="0">
              <a:spcBef>
                <a:spcPts val="1200"/>
              </a:spcBef>
              <a:spcAft>
                <a:spcPts val="0"/>
              </a:spcAft>
              <a:buNone/>
            </a:pPr>
            <a:r>
              <a:rPr lang="fr-CA" sz="2400" b="0" dirty="0" err="1">
                <a:solidFill>
                  <a:srgbClr val="0D266D"/>
                </a:solidFill>
                <a:latin typeface="Arial"/>
                <a:ea typeface="Arial"/>
                <a:cs typeface="Arial"/>
                <a:sym typeface="Arial"/>
              </a:rPr>
              <a:t>Ventolin</a:t>
            </a:r>
            <a:r>
              <a:rPr lang="fr-CA" sz="2400" b="0" dirty="0">
                <a:solidFill>
                  <a:srgbClr val="0D266D"/>
                </a:solidFill>
                <a:latin typeface="Arial"/>
                <a:ea typeface="Arial"/>
                <a:cs typeface="Arial"/>
                <a:sym typeface="Arial"/>
              </a:rPr>
              <a:t> </a:t>
            </a:r>
            <a:r>
              <a:rPr lang="fr-CA" sz="1200" b="0" dirty="0">
                <a:solidFill>
                  <a:srgbClr val="0D266D"/>
                </a:solidFill>
                <a:latin typeface="Arial"/>
                <a:ea typeface="Arial"/>
                <a:cs typeface="Arial"/>
                <a:sym typeface="Arial"/>
              </a:rPr>
              <a:t>(100 </a:t>
            </a:r>
            <a:r>
              <a:rPr lang="fr-CA" sz="1200" b="0" dirty="0" err="1">
                <a:solidFill>
                  <a:srgbClr val="0D266D"/>
                </a:solidFill>
                <a:latin typeface="Arial"/>
                <a:ea typeface="Arial"/>
                <a:cs typeface="Arial"/>
                <a:sym typeface="Arial"/>
              </a:rPr>
              <a:t>mcg</a:t>
            </a:r>
            <a:r>
              <a:rPr lang="fr-CA" sz="1200" b="0" dirty="0">
                <a:solidFill>
                  <a:srgbClr val="0D266D"/>
                </a:solidFill>
                <a:latin typeface="Arial"/>
                <a:ea typeface="Arial"/>
                <a:cs typeface="Arial"/>
                <a:sym typeface="Arial"/>
              </a:rPr>
              <a:t> </a:t>
            </a:r>
            <a:r>
              <a:rPr lang="fr-CA" sz="1200" dirty="0">
                <a:solidFill>
                  <a:srgbClr val="0D266D"/>
                </a:solidFill>
                <a:latin typeface="Arial"/>
                <a:ea typeface="Arial"/>
                <a:cs typeface="Arial"/>
                <a:sym typeface="Arial"/>
              </a:rPr>
              <a:t>INH</a:t>
            </a:r>
            <a:r>
              <a:rPr lang="fr-CA" sz="1200" b="0" dirty="0">
                <a:solidFill>
                  <a:srgbClr val="0D266D"/>
                </a:solidFill>
                <a:latin typeface="Arial"/>
                <a:ea typeface="Arial"/>
                <a:cs typeface="Arial"/>
                <a:sym typeface="Arial"/>
              </a:rPr>
              <a:t> PRN)</a:t>
            </a:r>
            <a:r>
              <a:rPr lang="fr-CA" sz="2400" b="0" dirty="0">
                <a:solidFill>
                  <a:srgbClr val="0D266D"/>
                </a:solidFill>
                <a:latin typeface="Arial"/>
                <a:ea typeface="Arial"/>
                <a:cs typeface="Arial"/>
                <a:sym typeface="Arial"/>
              </a:rPr>
              <a:t> : </a:t>
            </a:r>
            <a:r>
              <a:rPr lang="fr-CA" sz="2400" b="0" dirty="0">
                <a:solidFill>
                  <a:srgbClr val="0D266D"/>
                </a:solidFill>
                <a:highlight>
                  <a:srgbClr val="CAE7F5"/>
                </a:highlight>
                <a:latin typeface="Arial"/>
                <a:ea typeface="Arial"/>
                <a:cs typeface="Arial"/>
                <a:sym typeface="Arial"/>
              </a:rPr>
              <a:t>BACA</a:t>
            </a:r>
          </a:p>
          <a:p>
            <a:pPr marL="0" marR="0" lvl="0" indent="0" algn="l" rtl="0">
              <a:spcBef>
                <a:spcPts val="1200"/>
              </a:spcBef>
              <a:spcAft>
                <a:spcPts val="0"/>
              </a:spcAft>
              <a:buNone/>
            </a:pPr>
            <a:r>
              <a:rPr lang="fr-CA" sz="2400" dirty="0" err="1">
                <a:solidFill>
                  <a:srgbClr val="0D266D"/>
                </a:solidFill>
                <a:latin typeface="Arial"/>
                <a:cs typeface="Arial"/>
                <a:sym typeface="Arial"/>
              </a:rPr>
              <a:t>Trelegy</a:t>
            </a:r>
            <a:r>
              <a:rPr lang="fr-CA" sz="2400" dirty="0">
                <a:solidFill>
                  <a:srgbClr val="0D266D"/>
                </a:solidFill>
                <a:latin typeface="Arial"/>
                <a:cs typeface="Arial"/>
                <a:sym typeface="Arial"/>
              </a:rPr>
              <a:t> </a:t>
            </a:r>
            <a:r>
              <a:rPr lang="fr-CA" sz="2400" dirty="0" err="1">
                <a:solidFill>
                  <a:srgbClr val="0D266D"/>
                </a:solidFill>
                <a:latin typeface="Arial"/>
                <a:cs typeface="Arial"/>
                <a:sym typeface="Arial"/>
              </a:rPr>
              <a:t>Ellipta</a:t>
            </a:r>
            <a:r>
              <a:rPr lang="fr-CA" sz="2400" dirty="0">
                <a:solidFill>
                  <a:srgbClr val="0D266D"/>
                </a:solidFill>
                <a:latin typeface="Arial"/>
                <a:cs typeface="Arial"/>
                <a:sym typeface="Arial"/>
              </a:rPr>
              <a:t> </a:t>
            </a:r>
            <a:r>
              <a:rPr lang="fr-CA" sz="1200" dirty="0">
                <a:solidFill>
                  <a:srgbClr val="0D266D"/>
                </a:solidFill>
                <a:latin typeface="Arial"/>
                <a:cs typeface="Arial"/>
                <a:sym typeface="Arial"/>
              </a:rPr>
              <a:t>(100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/62,5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/25 </a:t>
            </a:r>
            <a:r>
              <a:rPr lang="fr-CA" sz="1200" dirty="0" err="1">
                <a:solidFill>
                  <a:srgbClr val="0D266D"/>
                </a:solidFill>
                <a:latin typeface="Arial"/>
                <a:cs typeface="Arial"/>
                <a:sym typeface="Arial"/>
              </a:rPr>
              <a:t>mcg</a:t>
            </a:r>
            <a:r>
              <a:rPr lang="fr-CA" sz="1200" dirty="0">
                <a:solidFill>
                  <a:srgbClr val="0D266D"/>
                </a:solidFill>
                <a:latin typeface="Arial"/>
                <a:cs typeface="Arial"/>
                <a:sym typeface="Arial"/>
              </a:rPr>
              <a:t> INH DIE)</a:t>
            </a:r>
            <a:r>
              <a:rPr lang="fr-CA" sz="2400" dirty="0">
                <a:solidFill>
                  <a:srgbClr val="0D266D"/>
                </a:solidFill>
                <a:latin typeface="Arial"/>
                <a:cs typeface="Arial"/>
                <a:sym typeface="Arial"/>
              </a:rPr>
              <a:t> : </a:t>
            </a:r>
            <a:r>
              <a:rPr lang="fr-CA" sz="2400" dirty="0">
                <a:solidFill>
                  <a:srgbClr val="0D266D"/>
                </a:solidFill>
                <a:highlight>
                  <a:srgbClr val="CAE7F5"/>
                </a:highlight>
                <a:latin typeface="Arial"/>
                <a:cs typeface="Arial"/>
                <a:sym typeface="Arial"/>
              </a:rPr>
              <a:t>BALA, AMLA, CSI</a:t>
            </a:r>
          </a:p>
        </p:txBody>
      </p:sp>
      <p:sp>
        <p:nvSpPr>
          <p:cNvPr id="3" name="Google Shape;205;p18">
            <a:extLst>
              <a:ext uri="{FF2B5EF4-FFF2-40B4-BE49-F238E27FC236}">
                <a16:creationId xmlns:a16="http://schemas.microsoft.com/office/drawing/2014/main" id="{822FEA65-72CD-2154-B045-E9ED894365C9}"/>
              </a:ext>
            </a:extLst>
          </p:cNvPr>
          <p:cNvSpPr txBox="1">
            <a:spLocks noGrp="1"/>
          </p:cNvSpPr>
          <p:nvPr>
            <p:ph type="body" idx="1"/>
            <p:custDataLst>
              <p:tags r:id="rId2"/>
            </p:custDataLst>
          </p:nvPr>
        </p:nvSpPr>
        <p:spPr>
          <a:xfrm>
            <a:off x="296892" y="3466675"/>
            <a:ext cx="8694821" cy="182277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 médication permet de soulager les symptômes et d’augmenter la qualité de vie des personnes. Le </a:t>
            </a:r>
            <a:r>
              <a:rPr lang="fr-CA" sz="2000" dirty="0" err="1">
                <a:solidFill>
                  <a:srgbClr val="0D266D"/>
                </a:solidFill>
                <a:latin typeface="Arial" panose="020B0604020202020204" pitchFamily="34" charset="0"/>
                <a:cs typeface="Arial" panose="020B0604020202020204" pitchFamily="34" charset="0"/>
              </a:rPr>
              <a:t>Ventolin</a:t>
            </a:r>
            <a:r>
              <a:rPr lang="fr-CA" sz="2000" dirty="0">
                <a:solidFill>
                  <a:srgbClr val="0D266D"/>
                </a:solidFill>
                <a:latin typeface="Arial" panose="020B0604020202020204" pitchFamily="34" charset="0"/>
                <a:cs typeface="Arial" panose="020B0604020202020204" pitchFamily="34" charset="0"/>
              </a:rPr>
              <a:t> est un </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 </a:t>
            </a:r>
            <a:r>
              <a:rPr lang="fr-CA" sz="2000" dirty="0">
                <a:solidFill>
                  <a:srgbClr val="0D266D"/>
                </a:solidFill>
                <a:latin typeface="Arial" panose="020B0604020202020204" pitchFamily="34" charset="0"/>
                <a:cs typeface="Arial" panose="020B0604020202020204" pitchFamily="34" charset="0"/>
              </a:rPr>
              <a:t>à courte durée d’action à utiliser au besoin. Il peut aussi être pris à titre préventif 15 minutes avant l’effort afin de réduire la dyspnée. Le </a:t>
            </a:r>
            <a:r>
              <a:rPr lang="fr-CA" sz="2000" dirty="0" err="1">
                <a:solidFill>
                  <a:srgbClr val="0D266D"/>
                </a:solidFill>
                <a:latin typeface="Arial" panose="020B0604020202020204" pitchFamily="34" charset="0"/>
                <a:cs typeface="Arial" panose="020B0604020202020204" pitchFamily="34" charset="0"/>
              </a:rPr>
              <a:t>Trelegy</a:t>
            </a:r>
            <a:r>
              <a:rPr lang="fr-CA" sz="2000" dirty="0">
                <a:solidFill>
                  <a:srgbClr val="0D266D"/>
                </a:solidFill>
                <a:latin typeface="Arial" panose="020B0604020202020204" pitchFamily="34" charset="0"/>
                <a:cs typeface="Arial" panose="020B0604020202020204" pitchFamily="34" charset="0"/>
              </a:rPr>
              <a:t> </a:t>
            </a:r>
            <a:r>
              <a:rPr lang="fr-CA" sz="2000" dirty="0" err="1">
                <a:solidFill>
                  <a:srgbClr val="0D266D"/>
                </a:solidFill>
                <a:latin typeface="Arial" panose="020B0604020202020204" pitchFamily="34" charset="0"/>
                <a:cs typeface="Arial" panose="020B0604020202020204" pitchFamily="34" charset="0"/>
              </a:rPr>
              <a:t>Ellipta</a:t>
            </a:r>
            <a:r>
              <a:rPr lang="fr-CA" sz="2000" dirty="0">
                <a:solidFill>
                  <a:srgbClr val="0D266D"/>
                </a:solidFill>
                <a:latin typeface="Arial" panose="020B0604020202020204" pitchFamily="34" charset="0"/>
                <a:cs typeface="Arial" panose="020B0604020202020204" pitchFamily="34" charset="0"/>
              </a:rPr>
              <a:t> est un inhalateur combiné qui doit être pris tous les jours. Cet inhalateur comprend trois médicaments, soit un </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20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000"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 </a:t>
            </a:r>
            <a:r>
              <a:rPr lang="fr-CA" sz="2000" dirty="0">
                <a:solidFill>
                  <a:srgbClr val="0D266D"/>
                </a:solidFill>
                <a:latin typeface="Arial" panose="020B0604020202020204" pitchFamily="34" charset="0"/>
                <a:cs typeface="Arial" panose="020B0604020202020204" pitchFamily="34" charset="0"/>
              </a:rPr>
              <a:t>à longue durée d’action, un antagoniste muscarinique à longue durée d’action ainsi qu’un corticostéroïde.</a:t>
            </a:r>
          </a:p>
        </p:txBody>
      </p:sp>
    </p:spTree>
    <p:extLst>
      <p:ext uri="{BB962C8B-B14F-4D97-AF65-F5344CB8AC3E}">
        <p14:creationId xmlns:p14="http://schemas.microsoft.com/office/powerpoint/2010/main" val="4242148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390FE-4533-CF46-24F2-B310AB3B3329}"/>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32FDC14-F6F8-D01B-89B3-038CD3D0C5C6}"/>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AC01DF3D-9832-D33E-15E3-A7D22DC15195}"/>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04B40E40-B3FE-485D-99F2-7124D50BC2E2}"/>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Traitement de la MPOC</a:t>
            </a:r>
          </a:p>
        </p:txBody>
      </p:sp>
      <p:sp>
        <p:nvSpPr>
          <p:cNvPr id="9" name="Google Shape;463;p40">
            <a:extLst>
              <a:ext uri="{FF2B5EF4-FFF2-40B4-BE49-F238E27FC236}">
                <a16:creationId xmlns:a16="http://schemas.microsoft.com/office/drawing/2014/main" id="{D22B36AF-8B6C-F12C-932B-A6B4A58901E1}"/>
              </a:ext>
            </a:extLst>
          </p:cNvPr>
          <p:cNvSpPr txBox="1"/>
          <p:nvPr>
            <p:custDataLst>
              <p:tags r:id="rId4"/>
            </p:custDataLst>
          </p:nvPr>
        </p:nvSpPr>
        <p:spPr>
          <a:xfrm>
            <a:off x="336581" y="1725239"/>
            <a:ext cx="8522755"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Quel est le rôle principal des </a:t>
            </a:r>
            <a:r>
              <a:rPr lang="fr-CA" sz="2400" b="1"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400" b="1"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2400" b="1"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2400" b="1"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agonistes </a:t>
            </a:r>
            <a:r>
              <a:rPr lang="fr-CA" sz="2400" b="1" dirty="0">
                <a:solidFill>
                  <a:srgbClr val="0D266D"/>
                </a:solidFill>
                <a:latin typeface="Arial" panose="020B0604020202020204" pitchFamily="34" charset="0"/>
                <a:cs typeface="Arial" panose="020B0604020202020204" pitchFamily="34" charset="0"/>
              </a:rPr>
              <a:t>à courte ou à longue durée d’action et des antagonistes muscariniques à courte ou à longue durée d’action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dans le traitement de la MPOC?</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1) </a:t>
            </a:r>
            <a:r>
              <a:rPr lang="fr-CA" sz="2400" dirty="0">
                <a:solidFill>
                  <a:srgbClr val="0D266D"/>
                </a:solidFill>
                <a:latin typeface="Arial" panose="020B0604020202020204" pitchFamily="34" charset="0"/>
                <a:ea typeface="Arial"/>
                <a:cs typeface="Arial" panose="020B0604020202020204" pitchFamily="34" charset="0"/>
                <a:sym typeface="Arial"/>
              </a:rPr>
              <a:t>Réduire l’inflammation</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2) </a:t>
            </a:r>
            <a:r>
              <a:rPr lang="fr-CA" sz="2400" dirty="0">
                <a:solidFill>
                  <a:srgbClr val="0D266D"/>
                </a:solidFill>
                <a:latin typeface="Arial" panose="020B0604020202020204" pitchFamily="34" charset="0"/>
                <a:ea typeface="Arial"/>
                <a:cs typeface="Arial" panose="020B0604020202020204" pitchFamily="34" charset="0"/>
                <a:sym typeface="Arial"/>
              </a:rPr>
              <a:t>Éliminer les sécrétions en éclaircissant le mucus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3) </a:t>
            </a:r>
            <a:r>
              <a:rPr lang="fr-CA" sz="2400" dirty="0">
                <a:solidFill>
                  <a:srgbClr val="0D266D"/>
                </a:solidFill>
                <a:latin typeface="Arial" panose="020B0604020202020204" pitchFamily="34" charset="0"/>
                <a:ea typeface="Arial"/>
                <a:cs typeface="Arial" panose="020B0604020202020204" pitchFamily="34" charset="0"/>
                <a:sym typeface="Arial"/>
              </a:rPr>
              <a:t>Prévenir les infections respiratoires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4) </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Créer une bronchodilatation</a:t>
            </a:r>
          </a:p>
        </p:txBody>
      </p:sp>
    </p:spTree>
    <p:extLst>
      <p:ext uri="{BB962C8B-B14F-4D97-AF65-F5344CB8AC3E}">
        <p14:creationId xmlns:p14="http://schemas.microsoft.com/office/powerpoint/2010/main" val="13557597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8C07A-B8FD-F7D1-D48B-5CE3E97C2E32}"/>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823F78B9-436C-08B7-323B-45A3FD37DF63}"/>
              </a:ext>
            </a:extLst>
          </p:cNvPr>
          <p:cNvSpPr txBox="1">
            <a:spLocks noGrp="1"/>
          </p:cNvSpPr>
          <p:nvPr>
            <p:ph type="body" idx="1"/>
            <p:custDataLst>
              <p:tags r:id="rId1"/>
            </p:custDataLst>
          </p:nvPr>
        </p:nvSpPr>
        <p:spPr>
          <a:xfrm>
            <a:off x="224589" y="1570192"/>
            <a:ext cx="8694821" cy="424593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500" dirty="0">
                <a:solidFill>
                  <a:srgbClr val="0D266D"/>
                </a:solidFill>
                <a:latin typeface="Arial" panose="020B0604020202020204" pitchFamily="34" charset="0"/>
                <a:cs typeface="Arial" panose="020B0604020202020204" pitchFamily="34" charset="0"/>
              </a:rPr>
              <a:t>Chez les personnes qui ont une MPOC, le soulagement de la dyspnée est l’objectif principal du traitement. En effet, la dyspnée contribue à l’augmentation de l’anxiété et à une diminution de la qualité de vie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Elle est aussi considérée comme un facteur de risque d’exacerbation (poussée active)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Le traitement permettra également d’améliorer la tolérance à l’effort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Les </a:t>
            </a:r>
            <a:r>
              <a:rPr lang="fr-CA" sz="15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1500" kern="100" baseline="-250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2</a:t>
            </a:r>
            <a:r>
              <a:rPr lang="fr-CA" sz="1500"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fr-CA" sz="1500" kern="100" dirty="0">
                <a:solidFill>
                  <a:srgbClr val="0D266D"/>
                </a:solidFill>
                <a:latin typeface="Arial" panose="020B0604020202020204" pitchFamily="34" charset="0"/>
                <a:ea typeface="Aptos" panose="020B0004020202020204" pitchFamily="34" charset="0"/>
                <a:cs typeface="Arial" panose="020B0604020202020204" pitchFamily="34" charset="0"/>
                <a:sym typeface="Symbol" pitchFamily="2" charset="2"/>
              </a:rPr>
              <a:t>agonistes </a:t>
            </a:r>
            <a:r>
              <a:rPr lang="fr-CA" sz="1500" dirty="0">
                <a:solidFill>
                  <a:srgbClr val="0D266D"/>
                </a:solidFill>
                <a:latin typeface="Arial" panose="020B0604020202020204" pitchFamily="34" charset="0"/>
                <a:cs typeface="Arial" panose="020B0604020202020204" pitchFamily="34" charset="0"/>
              </a:rPr>
              <a:t>à courte (BACA) et à longue (BALA) durée d’action, ainsi que les antagonistes muscariniques à courte (AMCA) et à longue durée d’action (AMLA), sont des bronchodilatateurs. Les BACA sont souvent utilisés comme médicaments de secours ou à action rapide afin de provoquer une bronchodilatation. Étant donné que les AMCA ont un début d’action plus lent que les BACA, ils ne sont pas indiqués pour le traitement des épisodes aigus de bronchospasme. Ils sont plutôt utilisés comme traitement d’entretien du bronchospasme associé à la MPOC. Les bronchodilatateurs inhalés à longue durée d’action (BALA et AMLA) demeurent le traitement de première intention en MPOC. Les BALA et les AMLA seront pris de façon régulière pour réduire la dyspnée, et ce, pour une période prolongée. Plusieurs personnes prendront à la fois des BALA et des AMLA, puisque cela procure une efficacité accrue pour améliorer la dyspnée et la tolérance à l’effort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Chez les personnes qui demeurent dyspnéiques, l’ajout d’un corticostéroïde est parfois nécessaire (inhalé ou en comprimé)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Les corticostéroïdes réduiront l’inflammation bronchique et, par conséquent, l’enflure des voies aériennes </a:t>
            </a:r>
            <a:r>
              <a:rPr lang="fr-CA" sz="1500" dirty="0">
                <a:solidFill>
                  <a:srgbClr val="0D266D"/>
                </a:solidFill>
                <a:latin typeface="Arial"/>
                <a:cs typeface="Arial"/>
                <a:sym typeface="Arial"/>
              </a:rPr>
              <a:t>(Vézina F.-A., 2019)</a:t>
            </a:r>
            <a:r>
              <a:rPr lang="fr-CA" sz="1500" dirty="0">
                <a:solidFill>
                  <a:srgbClr val="0D266D"/>
                </a:solidFill>
                <a:latin typeface="Arial" panose="020B0604020202020204" pitchFamily="34" charset="0"/>
                <a:cs typeface="Arial" panose="020B0604020202020204" pitchFamily="34" charset="0"/>
              </a:rPr>
              <a:t>. Les inhibiteurs de la phosphodiestérase 4 réduiront aussi l’inflammation au niveau bronchique. D’autres médicaments peuvent être prescrits, comme les mucolytiques qui éclairciront le mucus afin que ce dernier soit plus facile à expulser par la toux. Pour prévenir les infections, les personnes qui ont une MPOC recevront un vaccin contre la grippe et la pneumonie. Certaines personnes peuvent également avoir recours à l’oxygénothérapie. Pour traiter les infections bactériennes des voies respiratoires, des antibiotiques seront prescrits au besoin.</a:t>
            </a:r>
          </a:p>
        </p:txBody>
      </p:sp>
    </p:spTree>
    <p:extLst>
      <p:ext uri="{BB962C8B-B14F-4D97-AF65-F5344CB8AC3E}">
        <p14:creationId xmlns:p14="http://schemas.microsoft.com/office/powerpoint/2010/main" val="33163823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DF4D6-5746-F417-127F-659329A0AAC9}"/>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CE9C9C41-055F-A140-26DD-DFE97EC58F84}"/>
              </a:ext>
            </a:extLst>
          </p:cNvPr>
          <p:cNvSpPr>
            <a:spLocks noGrp="1"/>
          </p:cNvSpPr>
          <p:nvPr>
            <p:ph type="title"/>
            <p:custDataLst>
              <p:tags r:id="rId1"/>
            </p:custDataLst>
          </p:nvPr>
        </p:nvSpPr>
        <p:spPr>
          <a:xfrm>
            <a:off x="4216400" y="365125"/>
            <a:ext cx="4298950" cy="5440451"/>
          </a:xfrm>
        </p:spPr>
        <p:txBody>
          <a:bodyPr>
            <a:normAutofit/>
          </a:bodyPr>
          <a:lstStyle/>
          <a:p>
            <a:r>
              <a:rPr lang="fr-CA" dirty="0"/>
              <a:t>Facteurs de risque</a:t>
            </a:r>
          </a:p>
        </p:txBody>
      </p:sp>
    </p:spTree>
    <p:extLst>
      <p:ext uri="{BB962C8B-B14F-4D97-AF65-F5344CB8AC3E}">
        <p14:creationId xmlns:p14="http://schemas.microsoft.com/office/powerpoint/2010/main" val="17287197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78488-C0B7-7C85-A28D-D3CF56129510}"/>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78B7781-2B21-CF25-B66A-ADF3A98942EA}"/>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99AF7215-6D2E-7A4C-2C93-5C1AA206302B}"/>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0F31E23D-5827-5530-6241-26DBFE48EAB4}"/>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Facteurs de risque de la MPOC</a:t>
            </a:r>
          </a:p>
        </p:txBody>
      </p:sp>
      <p:sp>
        <p:nvSpPr>
          <p:cNvPr id="9" name="Google Shape;463;p40">
            <a:extLst>
              <a:ext uri="{FF2B5EF4-FFF2-40B4-BE49-F238E27FC236}">
                <a16:creationId xmlns:a16="http://schemas.microsoft.com/office/drawing/2014/main" id="{FA70928F-7C40-1B3F-EC36-E0DB12988FE2}"/>
              </a:ext>
            </a:extLst>
          </p:cNvPr>
          <p:cNvSpPr txBox="1"/>
          <p:nvPr>
            <p:custDataLst>
              <p:tags r:id="rId4"/>
            </p:custDataLst>
          </p:nvPr>
        </p:nvSpPr>
        <p:spPr>
          <a:xfrm>
            <a:off x="313296" y="1420439"/>
            <a:ext cx="8522755"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Parmi les éléments suivants, identifiez le facteur de risque principal de la MPOC :</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1)</a:t>
            </a:r>
            <a:r>
              <a:rPr lang="fr-CA" sz="2400" dirty="0">
                <a:solidFill>
                  <a:srgbClr val="0D266D"/>
                </a:solidFill>
                <a:latin typeface="Arial" panose="020B0604020202020204" pitchFamily="34" charset="0"/>
                <a:ea typeface="Arial"/>
                <a:cs typeface="Arial" panose="020B0604020202020204" pitchFamily="34" charset="0"/>
                <a:sym typeface="Arial"/>
              </a:rPr>
              <a:t> Déficit en alpha-1 antitrypsine</a:t>
            </a:r>
          </a:p>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2)</a:t>
            </a:r>
            <a:r>
              <a:rPr lang="fr-CA" sz="2400" i="0" u="none" strike="noStrike" cap="none" dirty="0">
                <a:solidFill>
                  <a:srgbClr val="0D266D"/>
                </a:solidFill>
                <a:latin typeface="Arial" panose="020B0604020202020204" pitchFamily="34" charset="0"/>
                <a:ea typeface="Arial"/>
                <a:cs typeface="Arial" panose="020B0604020202020204" pitchFamily="34" charset="0"/>
                <a:sym typeface="Arial"/>
              </a:rPr>
              <a:t> Pollution de l’air</a:t>
            </a:r>
          </a:p>
          <a:p>
            <a:pPr>
              <a:lnSpc>
                <a:spcPct val="90000"/>
              </a:lnSpc>
              <a:spcBef>
                <a:spcPts val="1000"/>
              </a:spcBef>
              <a:buClr>
                <a:srgbClr val="0D266D"/>
              </a:buClr>
              <a:buSzPts val="1800"/>
            </a:pPr>
            <a:r>
              <a:rPr lang="fr-CA" sz="2400" b="1" i="0" u="none" strike="noStrike" cap="none" dirty="0">
                <a:solidFill>
                  <a:srgbClr val="0D266D"/>
                </a:solidFill>
                <a:highlight>
                  <a:srgbClr val="CAE7F5"/>
                </a:highlight>
                <a:latin typeface="Arial" panose="020B0604020202020204" pitchFamily="34" charset="0"/>
                <a:ea typeface="Arial"/>
                <a:cs typeface="Arial" panose="020B0604020202020204" pitchFamily="34" charset="0"/>
                <a:sym typeface="Arial"/>
              </a:rPr>
              <a:t>3)</a:t>
            </a:r>
            <a:r>
              <a:rPr lang="fr-CA" sz="2400" i="0" u="none" strike="noStrike" cap="none" dirty="0">
                <a:solidFill>
                  <a:srgbClr val="0D266D"/>
                </a:solidFill>
                <a:highlight>
                  <a:srgbClr val="CAE7F5"/>
                </a:highlight>
                <a:latin typeface="Arial" panose="020B0604020202020204" pitchFamily="34" charset="0"/>
                <a:ea typeface="Arial"/>
                <a:cs typeface="Arial" panose="020B0604020202020204" pitchFamily="34" charset="0"/>
                <a:sym typeface="Arial"/>
              </a:rPr>
              <a:t> Tabagisme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4) </a:t>
            </a:r>
            <a:r>
              <a:rPr lang="fr-CA" sz="2400" dirty="0">
                <a:solidFill>
                  <a:srgbClr val="0D266D"/>
                </a:solidFill>
                <a:latin typeface="Arial" panose="020B0604020202020204" pitchFamily="34" charset="0"/>
                <a:ea typeface="Arial"/>
                <a:cs typeface="Arial" panose="020B0604020202020204" pitchFamily="34" charset="0"/>
                <a:sym typeface="Arial"/>
              </a:rPr>
              <a:t>Être une femme</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5)</a:t>
            </a:r>
            <a:r>
              <a:rPr lang="fr-CA" sz="2400" dirty="0">
                <a:solidFill>
                  <a:srgbClr val="0D266D"/>
                </a:solidFill>
                <a:latin typeface="Arial" panose="020B0604020202020204" pitchFamily="34" charset="0"/>
                <a:ea typeface="Arial"/>
                <a:cs typeface="Arial" panose="020B0604020202020204" pitchFamily="34" charset="0"/>
                <a:sym typeface="Arial"/>
              </a:rPr>
              <a:t> Âge avancé</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6)</a:t>
            </a:r>
            <a:r>
              <a:rPr lang="fr-CA" sz="2400" dirty="0">
                <a:solidFill>
                  <a:srgbClr val="0D266D"/>
                </a:solidFill>
                <a:latin typeface="Arial" panose="020B0604020202020204" pitchFamily="34" charset="0"/>
                <a:ea typeface="Arial"/>
                <a:cs typeface="Arial" panose="020B0604020202020204" pitchFamily="34" charset="0"/>
                <a:sym typeface="Arial"/>
              </a:rPr>
              <a:t> Exposition professionnelle à des produits chimiques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7)</a:t>
            </a:r>
            <a:r>
              <a:rPr lang="fr-CA" sz="2400" dirty="0">
                <a:solidFill>
                  <a:srgbClr val="0D266D"/>
                </a:solidFill>
                <a:latin typeface="Arial" panose="020B0604020202020204" pitchFamily="34" charset="0"/>
                <a:ea typeface="Arial"/>
                <a:cs typeface="Arial" panose="020B0604020202020204" pitchFamily="34" charset="0"/>
                <a:sym typeface="Arial"/>
              </a:rPr>
              <a:t> Infection virale</a:t>
            </a:r>
          </a:p>
        </p:txBody>
      </p:sp>
    </p:spTree>
    <p:extLst>
      <p:ext uri="{BB962C8B-B14F-4D97-AF65-F5344CB8AC3E}">
        <p14:creationId xmlns:p14="http://schemas.microsoft.com/office/powerpoint/2010/main" val="816316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C0914-638C-ECC8-EFCE-D72B580F7BAA}"/>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5DE9CA93-F40D-ACCB-A58B-D86E407C6BD8}"/>
              </a:ext>
            </a:extLst>
          </p:cNvPr>
          <p:cNvSpPr txBox="1">
            <a:spLocks noGrp="1"/>
          </p:cNvSpPr>
          <p:nvPr>
            <p:ph type="body" idx="1"/>
            <p:custDataLst>
              <p:tags r:id="rId1"/>
            </p:custDataLst>
          </p:nvPr>
        </p:nvSpPr>
        <p:spPr>
          <a:xfrm>
            <a:off x="240631" y="1370552"/>
            <a:ext cx="8694821" cy="1288273"/>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La MPOC comprend plusieurs facteurs de risque qui sont, pour la plupart, modifiables (Plateforme en transfert de connaissances Cœur-Poumons-Métabolisme, 2025). Toutefois, il est clairement reconnu que le tabagisme constitue le facteur de risque le plus important (Plateforme en transfert de connaissances Cœur-Poumons-Métabolisme, 2025). On estime d’ailleurs qu’il serait responsable d’environ 80 à 90 % de tous les cas de MPOC (Plateforme en transfert de connaissances Cœur-Poumons-Métabolisme, 2025). </a:t>
            </a: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Parmi les autres facteurs de risque, on compte : infections respiratoires sévères ou récurrentes durant l’enfance, hyperréactivité bronchique (asthme mal géré) durant l’enfance, exposition à la fumée secondaire, cannabis sous forme inhalée, pollution atmosphérique, exposition professionnelle à des agents chimiques et gaz, âge avancé et être une femme (Plateforme en transfert de connaissances Cœur-Poumons-Métabolisme, 2025). Certaines personnes ont aussi un déficit génétique en alpha-1-antitrypsine (Plateforme en transfert de connaissances Cœur-Poumons-Métabolisme, 2025).</a:t>
            </a: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Le tabagisme est associé avec une augmentation du risque de MPOC, puisque la fumée du tabac contient un nombre important de composés chimiques qui irritent et détruisent les cils des voies respiratoires (Plateforme en transfert de connaissances Cœur-Poumons-Métabolisme, 2025). L’autonettoyage des voies respiratoires devient alors moins efficace, ce qui augmente le risque d’infections. Les substances chimiques contenues dans le tabac amèneront également une destruction des tissus pulmonaires (Plateforme en transfert de connaissances Cœur-Poumons-Métabolisme, 2025).</a:t>
            </a: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9671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7C153-AB41-4DB6-9094-20EB6EA3C07C}"/>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78D0FEC9-EE3D-052A-92BF-47EDF92CC1DA}"/>
              </a:ext>
            </a:extLst>
          </p:cNvPr>
          <p:cNvSpPr>
            <a:spLocks noGrp="1"/>
          </p:cNvSpPr>
          <p:nvPr>
            <p:ph type="body" sz="quarter" idx="11"/>
            <p:custDataLst>
              <p:tags r:id="rId1"/>
            </p:custDataLst>
          </p:nvPr>
        </p:nvSpPr>
        <p:spPr>
          <a:xfrm>
            <a:off x="258792" y="6372563"/>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4DEB7F86-50F4-0E8A-A8FE-0F15DF399C37}"/>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Google Shape;84;p3">
            <a:extLst>
              <a:ext uri="{FF2B5EF4-FFF2-40B4-BE49-F238E27FC236}">
                <a16:creationId xmlns:a16="http://schemas.microsoft.com/office/drawing/2014/main" id="{E617846D-3D28-B98D-197A-0C73188699CD}"/>
              </a:ext>
            </a:extLst>
          </p:cNvPr>
          <p:cNvSpPr txBox="1">
            <a:spLocks noGrp="1"/>
          </p:cNvSpPr>
          <p:nvPr>
            <p:ph type="title"/>
            <p:custDataLst>
              <p:tags r:id="rId3"/>
            </p:custDataLst>
          </p:nvPr>
        </p:nvSpPr>
        <p:spPr>
          <a:xfrm>
            <a:off x="2030180" y="465357"/>
            <a:ext cx="6748694" cy="609579"/>
          </a:xfrm>
          <a:noFill/>
          <a:ln>
            <a:noFill/>
          </a:ln>
        </p:spPr>
        <p:txBody>
          <a:bodyPr spcFirstLastPara="1" wrap="square" lIns="91425" tIns="45700" rIns="91425" bIns="45700" anchor="ctr" anchorCtr="0">
            <a:noAutofit/>
          </a:bodyPr>
          <a:lstStyle/>
          <a:p>
            <a:pPr lvl="0" algn="l"/>
            <a:r>
              <a:rPr lang="fr-CA" dirty="0"/>
              <a:t>Consignes d’utilisation</a:t>
            </a:r>
          </a:p>
        </p:txBody>
      </p:sp>
      <p:sp>
        <p:nvSpPr>
          <p:cNvPr id="10" name="Google Shape;87;p3">
            <a:extLst>
              <a:ext uri="{FF2B5EF4-FFF2-40B4-BE49-F238E27FC236}">
                <a16:creationId xmlns:a16="http://schemas.microsoft.com/office/drawing/2014/main" id="{51DA4E30-DBB5-B753-E474-71121DF89D28}"/>
              </a:ext>
            </a:extLst>
          </p:cNvPr>
          <p:cNvSpPr txBox="1"/>
          <p:nvPr>
            <p:custDataLst>
              <p:tags r:id="rId4"/>
            </p:custDataLst>
          </p:nvPr>
        </p:nvSpPr>
        <p:spPr>
          <a:xfrm>
            <a:off x="592854" y="1832600"/>
            <a:ext cx="8098970" cy="3857426"/>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Cliquez sur les flèches en haut à droite pour mettre en mode « plein écran ».</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Par la suite, utilisez les flèches pour changer de page.</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À la fin du document, cliquez sur les flèches « réduire » en haut à droite.  </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Répondre aux différentes questions </a:t>
            </a:r>
            <a:r>
              <a:rPr lang="fr-CA" sz="1700" b="0" i="0" u="sng" strike="noStrike" cap="none" dirty="0">
                <a:solidFill>
                  <a:srgbClr val="0D266D"/>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du mieux que vous le pouvez</a:t>
            </a:r>
            <a:r>
              <a:rPr lang="fr-CA" sz="1700" b="0" i="0" u="none" strike="noStrike" cap="none" dirty="0">
                <a:solidFill>
                  <a:srgbClr val="0D266D"/>
                </a:solidFill>
                <a:latin typeface="Arial"/>
                <a:ea typeface="Arial"/>
                <a:cs typeface="Arial"/>
                <a:sym typeface="Arial"/>
              </a:rPr>
              <a:t>.</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Vous pouvez utiliser vos notes de cours et vos références pour répondre aux différentes questions.</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Vous aurez besoin d’une calculatrice, de feuilles et d’un crayon.</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Amusez-vous!</a:t>
            </a:r>
            <a:endParaRPr sz="1700" b="0" i="0" u="none" strike="noStrike" cap="none" dirty="0">
              <a:solidFill>
                <a:srgbClr val="000000"/>
              </a:solidFill>
              <a:latin typeface="Arial"/>
              <a:ea typeface="Arial"/>
              <a:cs typeface="Arial"/>
              <a:sym typeface="Arial"/>
            </a:endParaRPr>
          </a:p>
          <a:p>
            <a:pPr marL="0" marR="0" lvl="0" indent="0" algn="ctr" rtl="0">
              <a:lnSpc>
                <a:spcPct val="100000"/>
              </a:lnSpc>
              <a:spcBef>
                <a:spcPts val="1000"/>
              </a:spcBef>
              <a:spcAft>
                <a:spcPts val="0"/>
              </a:spcAft>
              <a:buClr>
                <a:srgbClr val="000000"/>
              </a:buClr>
              <a:buSzPts val="1000"/>
              <a:buFont typeface="Arial"/>
              <a:buNone/>
            </a:pPr>
            <a:endParaRPr sz="1000" b="1" i="1" u="none" strike="noStrike" cap="none" dirty="0">
              <a:solidFill>
                <a:srgbClr val="0D266D"/>
              </a:solidFill>
              <a:latin typeface="Arial"/>
              <a:ea typeface="Arial"/>
              <a:cs typeface="Arial"/>
              <a:sym typeface="Arial"/>
            </a:endParaRPr>
          </a:p>
          <a:p>
            <a:pPr marL="0" marR="0" lvl="0" indent="0" algn="ctr" rtl="0">
              <a:lnSpc>
                <a:spcPct val="100000"/>
              </a:lnSpc>
              <a:spcBef>
                <a:spcPts val="1000"/>
              </a:spcBef>
              <a:spcAft>
                <a:spcPts val="0"/>
              </a:spcAft>
              <a:buClr>
                <a:srgbClr val="000000"/>
              </a:buClr>
              <a:buSzPts val="1800"/>
              <a:buFont typeface="Arial"/>
              <a:buNone/>
            </a:pPr>
            <a:r>
              <a:rPr lang="fr-CA" sz="1600" b="1" i="1" u="none" strike="noStrike" cap="none" dirty="0">
                <a:solidFill>
                  <a:srgbClr val="0D266D"/>
                </a:solidFill>
                <a:latin typeface="Arial"/>
                <a:ea typeface="Arial"/>
                <a:cs typeface="Arial"/>
                <a:sym typeface="Arial"/>
              </a:rPr>
              <a:t>Il est à noter que certaines sections du processus d’intervention en kinésiologie ont été davantage ciblées, et ce, afin d’alléger la mise en situation.</a:t>
            </a:r>
            <a:endParaRPr sz="1600" b="1" i="0" u="none" strike="noStrike" cap="none" dirty="0">
              <a:solidFill>
                <a:srgbClr val="0D266D"/>
              </a:solidFill>
              <a:latin typeface="Arial"/>
              <a:ea typeface="Arial"/>
              <a:cs typeface="Arial"/>
              <a:sym typeface="Arial"/>
            </a:endParaRPr>
          </a:p>
        </p:txBody>
      </p:sp>
    </p:spTree>
    <p:extLst>
      <p:ext uri="{BB962C8B-B14F-4D97-AF65-F5344CB8AC3E}">
        <p14:creationId xmlns:p14="http://schemas.microsoft.com/office/powerpoint/2010/main" val="130422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8AB5D-ED60-27B0-D62B-EFD94B5D7C6B}"/>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EF9F5AE-D0B2-53A3-4E39-F9FD8893EDD7}"/>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7AF60236-8474-CBD6-D935-AE2AD1271E3A}"/>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323C0150-377A-8E50-693B-5BF92B342876}"/>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Arrêt tabagique et MPOC</a:t>
            </a:r>
          </a:p>
        </p:txBody>
      </p:sp>
      <p:sp>
        <p:nvSpPr>
          <p:cNvPr id="9" name="Google Shape;463;p40">
            <a:extLst>
              <a:ext uri="{FF2B5EF4-FFF2-40B4-BE49-F238E27FC236}">
                <a16:creationId xmlns:a16="http://schemas.microsoft.com/office/drawing/2014/main" id="{4EF8FC0F-73FB-A875-9AF2-E36EC1D2BD3D}"/>
              </a:ext>
            </a:extLst>
          </p:cNvPr>
          <p:cNvSpPr txBox="1"/>
          <p:nvPr>
            <p:custDataLst>
              <p:tags r:id="rId4"/>
            </p:custDataLst>
          </p:nvPr>
        </p:nvSpPr>
        <p:spPr>
          <a:xfrm>
            <a:off x="389496" y="1560139"/>
            <a:ext cx="8589404"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Pourquoi est-il recommandé pour une personne qui présente une MPOC d’arrêter de fumer? Sélectionnez le ou les éléments qui s’appliquent.</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300" b="1" dirty="0">
                <a:solidFill>
                  <a:srgbClr val="0D266D"/>
                </a:solidFill>
                <a:latin typeface="Arial" panose="020B0604020202020204" pitchFamily="34" charset="0"/>
                <a:ea typeface="Arial"/>
                <a:cs typeface="Arial" panose="020B0604020202020204" pitchFamily="34" charset="0"/>
                <a:sym typeface="Arial"/>
              </a:rPr>
              <a:t>1)</a:t>
            </a:r>
            <a:r>
              <a:rPr lang="fr-CA" sz="2300" dirty="0">
                <a:solidFill>
                  <a:srgbClr val="0D266D"/>
                </a:solidFill>
                <a:latin typeface="Arial" panose="020B0604020202020204" pitchFamily="34" charset="0"/>
                <a:ea typeface="Arial"/>
                <a:cs typeface="Arial" panose="020B0604020202020204" pitchFamily="34" charset="0"/>
                <a:sym typeface="Arial"/>
              </a:rPr>
              <a:t> Permet de guérir la maladie.</a:t>
            </a:r>
          </a:p>
          <a:p>
            <a:pPr marL="0" marR="0" lvl="0" indent="0" rtl="0">
              <a:lnSpc>
                <a:spcPct val="90000"/>
              </a:lnSpc>
              <a:spcBef>
                <a:spcPts val="1000"/>
              </a:spcBef>
              <a:spcAft>
                <a:spcPts val="0"/>
              </a:spcAft>
              <a:buClr>
                <a:srgbClr val="0D266D"/>
              </a:buClr>
              <a:buSzPts val="1800"/>
              <a:buFont typeface="Arial"/>
              <a:buNone/>
            </a:pPr>
            <a:r>
              <a:rPr lang="fr-CA" sz="2300" b="1" dirty="0">
                <a:solidFill>
                  <a:srgbClr val="0D266D"/>
                </a:solidFill>
                <a:highlight>
                  <a:srgbClr val="CAE7F5"/>
                </a:highlight>
                <a:latin typeface="Arial" panose="020B0604020202020204" pitchFamily="34" charset="0"/>
                <a:ea typeface="Arial"/>
                <a:cs typeface="Arial" panose="020B0604020202020204" pitchFamily="34" charset="0"/>
                <a:sym typeface="Arial"/>
              </a:rPr>
              <a:t>2)</a:t>
            </a:r>
            <a:r>
              <a:rPr lang="fr-CA" sz="2300" dirty="0">
                <a:solidFill>
                  <a:srgbClr val="0D266D"/>
                </a:solidFill>
                <a:highlight>
                  <a:srgbClr val="CAE7F5"/>
                </a:highlight>
                <a:latin typeface="Arial" panose="020B0604020202020204" pitchFamily="34" charset="0"/>
                <a:ea typeface="Arial"/>
                <a:cs typeface="Arial" panose="020B0604020202020204" pitchFamily="34" charset="0"/>
                <a:sym typeface="Arial"/>
              </a:rPr>
              <a:t> Permet de ralentir la chute du volume expiratoire maximal en une seconde.</a:t>
            </a:r>
            <a:endParaRPr lang="fr-CA" sz="2300"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300" b="1" dirty="0">
                <a:solidFill>
                  <a:srgbClr val="0D266D"/>
                </a:solidFill>
                <a:latin typeface="Arial" panose="020B0604020202020204" pitchFamily="34" charset="0"/>
                <a:ea typeface="Arial"/>
                <a:cs typeface="Arial" panose="020B0604020202020204" pitchFamily="34" charset="0"/>
                <a:sym typeface="Arial"/>
              </a:rPr>
              <a:t>3) </a:t>
            </a:r>
            <a:r>
              <a:rPr lang="fr-CA" sz="2300" dirty="0">
                <a:solidFill>
                  <a:srgbClr val="0D266D"/>
                </a:solidFill>
                <a:latin typeface="Arial" panose="020B0604020202020204" pitchFamily="34" charset="0"/>
                <a:ea typeface="Arial"/>
                <a:cs typeface="Arial" panose="020B0604020202020204" pitchFamily="34" charset="0"/>
                <a:sym typeface="Arial"/>
              </a:rPr>
              <a:t>Permet de ralentir la chute de la capacité vitale forcée, puisque les muscles respiratoires deviennent plus forts pour expulser l’air.</a:t>
            </a:r>
          </a:p>
          <a:p>
            <a:pPr marL="0" marR="0" lvl="0" indent="0" rtl="0">
              <a:lnSpc>
                <a:spcPct val="90000"/>
              </a:lnSpc>
              <a:spcBef>
                <a:spcPts val="1000"/>
              </a:spcBef>
              <a:spcAft>
                <a:spcPts val="0"/>
              </a:spcAft>
              <a:buClr>
                <a:srgbClr val="0D266D"/>
              </a:buClr>
              <a:buSzPts val="1800"/>
              <a:buFont typeface="Arial"/>
              <a:buNone/>
            </a:pPr>
            <a:r>
              <a:rPr lang="fr-CA" sz="2300" b="1" dirty="0">
                <a:solidFill>
                  <a:srgbClr val="0D266D"/>
                </a:solidFill>
                <a:latin typeface="Arial" panose="020B0604020202020204" pitchFamily="34" charset="0"/>
                <a:ea typeface="Arial"/>
                <a:cs typeface="Arial" panose="020B0604020202020204" pitchFamily="34" charset="0"/>
                <a:sym typeface="Arial"/>
              </a:rPr>
              <a:t>4)</a:t>
            </a:r>
            <a:r>
              <a:rPr lang="fr-CA" sz="2300" dirty="0">
                <a:solidFill>
                  <a:srgbClr val="0D266D"/>
                </a:solidFill>
                <a:latin typeface="Arial" panose="020B0604020202020204" pitchFamily="34" charset="0"/>
                <a:ea typeface="Arial"/>
                <a:cs typeface="Arial" panose="020B0604020202020204" pitchFamily="34" charset="0"/>
                <a:sym typeface="Arial"/>
              </a:rPr>
              <a:t> Permet d’augmenter le volume courant.</a:t>
            </a:r>
          </a:p>
        </p:txBody>
      </p:sp>
    </p:spTree>
    <p:extLst>
      <p:ext uri="{BB962C8B-B14F-4D97-AF65-F5344CB8AC3E}">
        <p14:creationId xmlns:p14="http://schemas.microsoft.com/office/powerpoint/2010/main" val="1593025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4DB6F-433E-C5EA-0869-CFACE9BF8B83}"/>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C6EBB237-466D-380B-CBDA-07D9BF050844}"/>
              </a:ext>
            </a:extLst>
          </p:cNvPr>
          <p:cNvSpPr txBox="1">
            <a:spLocks noGrp="1"/>
          </p:cNvSpPr>
          <p:nvPr>
            <p:ph type="body" idx="1"/>
            <p:custDataLst>
              <p:tags r:id="rId1"/>
            </p:custDataLst>
          </p:nvPr>
        </p:nvSpPr>
        <p:spPr>
          <a:xfrm>
            <a:off x="240631" y="1342416"/>
            <a:ext cx="8694821" cy="1288273"/>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700" dirty="0">
                <a:solidFill>
                  <a:srgbClr val="0D266D"/>
                </a:solidFill>
                <a:latin typeface="Arial" panose="020B0604020202020204" pitchFamily="34" charset="0"/>
                <a:cs typeface="Arial" panose="020B0604020202020204" pitchFamily="34" charset="0"/>
              </a:rPr>
              <a:t>Normalement, le volume expiratoire maximal en une seconde (VEMS) diminue chaque année. La chute du VEMS sera toutefois accentuée par le tabagisme. Ainsi, une personne qui n’a jamais fumé aura un meilleur VEMS, comparativement à une personne ayant fumé. Dans la littérature, il est rapporté que l’arrêt tabagique aura un effet bénéfique sur le déclin du VEMS, et ce, à tous les âges (Plateforme en transfert de connaissances Cœur-Poumons-Métabolisme, 2025). Ainsi, plus une personne cesse de fumer tôt, moins important sera le déclin de son VEMS, comparativement à une personne ayant continué de fumer (se référer au graphique) (</a:t>
            </a:r>
            <a:r>
              <a:rPr lang="fr-CA" sz="1700" dirty="0" err="1">
                <a:solidFill>
                  <a:srgbClr val="0D266D"/>
                </a:solidFill>
                <a:latin typeface="Arial" panose="020B0604020202020204" pitchFamily="34" charset="0"/>
                <a:cs typeface="Arial" panose="020B0604020202020204" pitchFamily="34" charset="0"/>
              </a:rPr>
              <a:t>MacNee</a:t>
            </a:r>
            <a:r>
              <a:rPr lang="fr-CA" sz="1700" dirty="0">
                <a:solidFill>
                  <a:srgbClr val="0D266D"/>
                </a:solidFill>
                <a:latin typeface="Arial" panose="020B0604020202020204" pitchFamily="34" charset="0"/>
                <a:cs typeface="Arial" panose="020B0604020202020204" pitchFamily="34" charset="0"/>
              </a:rPr>
              <a:t> W., 2012). Par conséquent, la chose la plus importante qu’une personne peut faire pour ralentir la progression de la MPOC est de cesser de fumer, et ce, peu importe l’âge. Comme kinésiologue, il est donc primordial d’aborder le sujet de l’abandon tabagique avec une personne fumeuse ou atteinte de MPOC, puisque c’est la seule intervention qui permettra de réduire le risque d’apparition de la MPOC et de ralentir l’évolution de la maladie.</a:t>
            </a: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CABE8A91-2044-863C-AAAF-F3D64C8154B0}"/>
              </a:ext>
            </a:extLst>
          </p:cNvPr>
          <p:cNvPicPr>
            <a:picLocks noChangeAspect="1"/>
          </p:cNvPicPr>
          <p:nvPr/>
        </p:nvPicPr>
        <p:blipFill>
          <a:blip r:embed="rId11"/>
          <a:srcRect/>
          <a:stretch/>
        </p:blipFill>
        <p:spPr>
          <a:xfrm>
            <a:off x="2886075" y="4236759"/>
            <a:ext cx="3200400" cy="3200400"/>
          </a:xfrm>
          <a:prstGeom prst="rect">
            <a:avLst/>
          </a:prstGeom>
        </p:spPr>
      </p:pic>
      <p:sp>
        <p:nvSpPr>
          <p:cNvPr id="4" name="Google Shape;205;p18">
            <a:extLst>
              <a:ext uri="{FF2B5EF4-FFF2-40B4-BE49-F238E27FC236}">
                <a16:creationId xmlns:a16="http://schemas.microsoft.com/office/drawing/2014/main" id="{0C57A16E-0FAB-E8A3-4646-95A9E1E660CC}"/>
              </a:ext>
            </a:extLst>
          </p:cNvPr>
          <p:cNvSpPr txBox="1">
            <a:spLocks/>
          </p:cNvSpPr>
          <p:nvPr>
            <p:custDataLst>
              <p:tags r:id="rId2"/>
            </p:custDataLst>
          </p:nvPr>
        </p:nvSpPr>
        <p:spPr>
          <a:xfrm>
            <a:off x="5018049" y="4793389"/>
            <a:ext cx="1315844"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000" dirty="0">
                <a:latin typeface="Arial" panose="020B0604020202020204" pitchFamily="34" charset="0"/>
                <a:cs typeface="Arial" panose="020B0604020202020204" pitchFamily="34" charset="0"/>
              </a:rPr>
              <a:t>Personne qui n’a jamais fumé</a:t>
            </a: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p:txBody>
      </p:sp>
      <p:sp>
        <p:nvSpPr>
          <p:cNvPr id="6" name="Google Shape;205;p18">
            <a:extLst>
              <a:ext uri="{FF2B5EF4-FFF2-40B4-BE49-F238E27FC236}">
                <a16:creationId xmlns:a16="http://schemas.microsoft.com/office/drawing/2014/main" id="{81A55062-73E3-7301-0BB8-8A4543CAC1B1}"/>
              </a:ext>
            </a:extLst>
          </p:cNvPr>
          <p:cNvSpPr txBox="1">
            <a:spLocks/>
          </p:cNvSpPr>
          <p:nvPr>
            <p:custDataLst>
              <p:tags r:id="rId3"/>
            </p:custDataLst>
          </p:nvPr>
        </p:nvSpPr>
        <p:spPr>
          <a:xfrm>
            <a:off x="3542371" y="5113162"/>
            <a:ext cx="1029629"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000" dirty="0">
                <a:latin typeface="Arial" panose="020B0604020202020204" pitchFamily="34" charset="0"/>
                <a:cs typeface="Arial" panose="020B0604020202020204" pitchFamily="34" charset="0"/>
              </a:rPr>
              <a:t>Personne fumeuse</a:t>
            </a: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p:txBody>
      </p:sp>
      <p:sp>
        <p:nvSpPr>
          <p:cNvPr id="7" name="Google Shape;205;p18">
            <a:extLst>
              <a:ext uri="{FF2B5EF4-FFF2-40B4-BE49-F238E27FC236}">
                <a16:creationId xmlns:a16="http://schemas.microsoft.com/office/drawing/2014/main" id="{91160872-FFBD-7685-0D36-9AE84E952F22}"/>
              </a:ext>
            </a:extLst>
          </p:cNvPr>
          <p:cNvSpPr txBox="1">
            <a:spLocks/>
          </p:cNvSpPr>
          <p:nvPr>
            <p:custDataLst>
              <p:tags r:id="rId4"/>
            </p:custDataLst>
          </p:nvPr>
        </p:nvSpPr>
        <p:spPr>
          <a:xfrm>
            <a:off x="2952981" y="4670725"/>
            <a:ext cx="468351" cy="1685470"/>
          </a:xfrm>
          <a:prstGeom prst="rect">
            <a:avLst/>
          </a:prstGeom>
          <a:noFill/>
          <a:ln>
            <a:noFill/>
          </a:ln>
        </p:spPr>
        <p:txBody>
          <a:bodyPr spcFirstLastPara="1" vert="vert270"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000" dirty="0">
                <a:latin typeface="Arial" panose="020B0604020202020204" pitchFamily="34" charset="0"/>
                <a:cs typeface="Arial" panose="020B0604020202020204" pitchFamily="34" charset="0"/>
              </a:rPr>
              <a:t>VEMS</a:t>
            </a:r>
          </a:p>
          <a:p>
            <a:pPr marL="0" indent="0" algn="ctr">
              <a:buClr>
                <a:srgbClr val="0D266D"/>
              </a:buClr>
              <a:buFont typeface="Arial" panose="020B0604020202020204" pitchFamily="34" charset="0"/>
              <a:buNone/>
            </a:pPr>
            <a:r>
              <a:rPr lang="fr-CA" sz="1000" dirty="0">
                <a:latin typeface="Arial" panose="020B0604020202020204" pitchFamily="34" charset="0"/>
                <a:cs typeface="Arial" panose="020B0604020202020204" pitchFamily="34" charset="0"/>
              </a:rPr>
              <a:t>(% de la valeur à 25 ans)</a:t>
            </a: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p:txBody>
      </p:sp>
      <p:sp>
        <p:nvSpPr>
          <p:cNvPr id="8" name="Google Shape;205;p18">
            <a:extLst>
              <a:ext uri="{FF2B5EF4-FFF2-40B4-BE49-F238E27FC236}">
                <a16:creationId xmlns:a16="http://schemas.microsoft.com/office/drawing/2014/main" id="{CF984F9D-C698-9B05-0687-DFF1245B49EC}"/>
              </a:ext>
            </a:extLst>
          </p:cNvPr>
          <p:cNvSpPr txBox="1">
            <a:spLocks/>
          </p:cNvSpPr>
          <p:nvPr>
            <p:custDataLst>
              <p:tags r:id="rId5"/>
            </p:custDataLst>
          </p:nvPr>
        </p:nvSpPr>
        <p:spPr>
          <a:xfrm>
            <a:off x="4140132" y="6221562"/>
            <a:ext cx="1029629"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ctr">
              <a:buClr>
                <a:srgbClr val="0D266D"/>
              </a:buClr>
              <a:buFont typeface="Arial" panose="020B0604020202020204" pitchFamily="34" charset="0"/>
              <a:buNone/>
            </a:pPr>
            <a:r>
              <a:rPr lang="fr-CA" sz="1000" dirty="0">
                <a:latin typeface="Arial" panose="020B0604020202020204" pitchFamily="34" charset="0"/>
                <a:cs typeface="Arial" panose="020B0604020202020204" pitchFamily="34" charset="0"/>
              </a:rPr>
              <a:t>Âge (années)</a:t>
            </a: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a:p>
            <a:pPr marL="0" indent="0" algn="ctr">
              <a:buClr>
                <a:srgbClr val="0D266D"/>
              </a:buClr>
              <a:buFont typeface="Arial" panose="020B0604020202020204" pitchFamily="34" charset="0"/>
              <a:buNone/>
            </a:pPr>
            <a:endParaRPr lang="fr-CA" sz="1000" dirty="0">
              <a:latin typeface="Arial" panose="020B0604020202020204" pitchFamily="34" charset="0"/>
              <a:cs typeface="Arial" panose="020B0604020202020204" pitchFamily="34" charset="0"/>
            </a:endParaRPr>
          </a:p>
        </p:txBody>
      </p:sp>
      <p:sp>
        <p:nvSpPr>
          <p:cNvPr id="9" name="Google Shape;205;p18">
            <a:extLst>
              <a:ext uri="{FF2B5EF4-FFF2-40B4-BE49-F238E27FC236}">
                <a16:creationId xmlns:a16="http://schemas.microsoft.com/office/drawing/2014/main" id="{4FCDA8ED-3541-1377-E793-C77D303F095F}"/>
              </a:ext>
            </a:extLst>
          </p:cNvPr>
          <p:cNvSpPr txBox="1">
            <a:spLocks/>
          </p:cNvSpPr>
          <p:nvPr>
            <p:custDataLst>
              <p:tags r:id="rId6"/>
            </p:custDataLst>
          </p:nvPr>
        </p:nvSpPr>
        <p:spPr>
          <a:xfrm>
            <a:off x="3784691" y="6490827"/>
            <a:ext cx="1958187"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buClr>
                <a:srgbClr val="0D266D"/>
              </a:buClr>
              <a:buFont typeface="Arial" panose="020B0604020202020204" pitchFamily="34" charset="0"/>
              <a:buNone/>
            </a:pPr>
            <a:r>
              <a:rPr lang="fr-CA" sz="700" dirty="0">
                <a:latin typeface="Arial" panose="020B0604020202020204" pitchFamily="34" charset="0"/>
                <a:cs typeface="Arial" panose="020B0604020202020204" pitchFamily="34" charset="0"/>
              </a:rPr>
              <a:t>Déclin prédit si la personne cesse de fumer</a:t>
            </a:r>
          </a:p>
          <a:p>
            <a:pPr marL="0" indent="0">
              <a:buClr>
                <a:srgbClr val="0D266D"/>
              </a:buClr>
              <a:buFont typeface="Arial" panose="020B0604020202020204" pitchFamily="34" charset="0"/>
              <a:buNone/>
            </a:pPr>
            <a:endParaRPr lang="fr-CA" sz="7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7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7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7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700" dirty="0">
              <a:latin typeface="Arial" panose="020B0604020202020204" pitchFamily="34" charset="0"/>
              <a:cs typeface="Arial" panose="020B0604020202020204" pitchFamily="34" charset="0"/>
            </a:endParaRPr>
          </a:p>
        </p:txBody>
      </p:sp>
      <p:sp>
        <p:nvSpPr>
          <p:cNvPr id="10" name="Google Shape;205;p18">
            <a:extLst>
              <a:ext uri="{FF2B5EF4-FFF2-40B4-BE49-F238E27FC236}">
                <a16:creationId xmlns:a16="http://schemas.microsoft.com/office/drawing/2014/main" id="{8955B1E4-3A7F-56FC-F768-81C84BCF6252}"/>
              </a:ext>
            </a:extLst>
          </p:cNvPr>
          <p:cNvSpPr txBox="1">
            <a:spLocks/>
          </p:cNvSpPr>
          <p:nvPr>
            <p:custDataLst>
              <p:tags r:id="rId7"/>
            </p:custDataLst>
          </p:nvPr>
        </p:nvSpPr>
        <p:spPr>
          <a:xfrm>
            <a:off x="3560727" y="5795362"/>
            <a:ext cx="1315844"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buClr>
                <a:srgbClr val="0D266D"/>
              </a:buClr>
              <a:buFont typeface="Arial" panose="020B0604020202020204" pitchFamily="34" charset="0"/>
              <a:buNone/>
            </a:pPr>
            <a:r>
              <a:rPr lang="fr-CA" sz="800" dirty="0">
                <a:latin typeface="Arial" panose="020B0604020202020204" pitchFamily="34" charset="0"/>
                <a:cs typeface="Arial" panose="020B0604020202020204" pitchFamily="34" charset="0"/>
              </a:rPr>
              <a:t>Décès</a:t>
            </a: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p:txBody>
      </p:sp>
      <p:sp>
        <p:nvSpPr>
          <p:cNvPr id="11" name="Google Shape;205;p18">
            <a:extLst>
              <a:ext uri="{FF2B5EF4-FFF2-40B4-BE49-F238E27FC236}">
                <a16:creationId xmlns:a16="http://schemas.microsoft.com/office/drawing/2014/main" id="{59EB3F75-4DC4-A7A0-EBC2-6534A8D0277D}"/>
              </a:ext>
            </a:extLst>
          </p:cNvPr>
          <p:cNvSpPr txBox="1">
            <a:spLocks/>
          </p:cNvSpPr>
          <p:nvPr>
            <p:custDataLst>
              <p:tags r:id="rId8"/>
            </p:custDataLst>
          </p:nvPr>
        </p:nvSpPr>
        <p:spPr>
          <a:xfrm>
            <a:off x="3560727" y="5496324"/>
            <a:ext cx="1315844" cy="291567"/>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buClr>
                <a:srgbClr val="0D266D"/>
              </a:buClr>
              <a:buFont typeface="Arial" panose="020B0604020202020204" pitchFamily="34" charset="0"/>
              <a:buNone/>
            </a:pPr>
            <a:r>
              <a:rPr lang="fr-CA" sz="800" dirty="0">
                <a:latin typeface="Arial" panose="020B0604020202020204" pitchFamily="34" charset="0"/>
                <a:cs typeface="Arial" panose="020B0604020202020204" pitchFamily="34" charset="0"/>
              </a:rPr>
              <a:t>Invalidité</a:t>
            </a: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a:p>
            <a:pPr marL="0" indent="0">
              <a:buClr>
                <a:srgbClr val="0D266D"/>
              </a:buClr>
              <a:buFont typeface="Arial" panose="020B0604020202020204" pitchFamily="34" charset="0"/>
              <a:buNone/>
            </a:pPr>
            <a:endParaRPr lang="fr-CA"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1628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186F5-E672-DAE6-5445-905868CEC7A2}"/>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6B67264-89D7-71F8-D897-B92EE0D0C1A6}"/>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9C130418-40D7-A054-F7B9-66D99E9771F9}"/>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2" name="Google Shape;286;p50">
            <a:extLst>
              <a:ext uri="{FF2B5EF4-FFF2-40B4-BE49-F238E27FC236}">
                <a16:creationId xmlns:a16="http://schemas.microsoft.com/office/drawing/2014/main" id="{9FEE2265-2A8F-DE96-9A7D-E8AF062B9F18}"/>
              </a:ext>
            </a:extLst>
          </p:cNvPr>
          <p:cNvSpPr txBox="1">
            <a:spLocks/>
          </p:cNvSpPr>
          <p:nvPr>
            <p:custDataLst>
              <p:tags r:id="rId3"/>
            </p:custDataLst>
          </p:nvPr>
        </p:nvSpPr>
        <p:spPr>
          <a:xfrm>
            <a:off x="332173" y="1498600"/>
            <a:ext cx="8520600" cy="4597400"/>
          </a:xfrm>
          <a:prstGeom prst="rect">
            <a:avLst/>
          </a:prstGeom>
        </p:spPr>
        <p:txBody>
          <a:bodyPr spcFirstLastPara="1" vert="horz" wrap="square" lIns="91425" tIns="91425" rIns="91425" bIns="91425" rtlCol="0" anchor="t"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i="0" u="none" strike="noStrike" cap="none" dirty="0">
                <a:solidFill>
                  <a:srgbClr val="0D266D"/>
                </a:solidFill>
                <a:latin typeface="Arial"/>
                <a:ea typeface="Arial"/>
                <a:cs typeface="Arial"/>
                <a:sym typeface="Arial"/>
              </a:rPr>
              <a:t>L’activité physique peut contribuer à la réussite d’un programme de cessation tabagique.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Sélectionnez le ou les éléments qui expliquent pourquoi.</a:t>
            </a:r>
            <a:endParaRPr lang="fr-CA" sz="2400" b="1" i="0" u="none" strike="noStrike" cap="none" dirty="0">
              <a:solidFill>
                <a:srgbClr val="0D266D"/>
              </a:solidFill>
              <a:latin typeface="Arial"/>
              <a:ea typeface="Arial"/>
              <a:cs typeface="Arial"/>
              <a:sym typeface="Arial"/>
            </a:endParaRPr>
          </a:p>
          <a:p>
            <a:pPr marL="0" indent="0">
              <a:buNone/>
            </a:pPr>
            <a:endParaRPr lang="fr-CA" sz="2400" b="1" dirty="0">
              <a:solidFill>
                <a:srgbClr val="0D266D"/>
              </a:solidFill>
              <a:latin typeface="Arial"/>
              <a:ea typeface="Arial"/>
              <a:cs typeface="Arial"/>
              <a:sym typeface="Arial"/>
            </a:endParaRPr>
          </a:p>
          <a:p>
            <a:pPr marL="0" indent="0">
              <a:buNone/>
            </a:pPr>
            <a:r>
              <a:rPr lang="fr-CA" sz="2400" b="1" dirty="0">
                <a:solidFill>
                  <a:srgbClr val="0D266D"/>
                </a:solidFill>
                <a:highlight>
                  <a:srgbClr val="CAE7F5"/>
                </a:highlight>
                <a:latin typeface="Arial"/>
                <a:ea typeface="Arial"/>
                <a:cs typeface="Arial"/>
                <a:sym typeface="Arial"/>
              </a:rPr>
              <a:t>1) </a:t>
            </a:r>
            <a:r>
              <a:rPr lang="fr-CA" sz="2400" dirty="0">
                <a:solidFill>
                  <a:srgbClr val="0D266D"/>
                </a:solidFill>
                <a:highlight>
                  <a:srgbClr val="CAE7F5"/>
                </a:highlight>
                <a:latin typeface="Arial"/>
                <a:ea typeface="Arial"/>
                <a:cs typeface="Arial"/>
                <a:sym typeface="Arial"/>
              </a:rPr>
              <a:t>L’activité physique peut aider à remplacer l’envie de fumer.</a:t>
            </a:r>
          </a:p>
          <a:p>
            <a:pPr marL="0" indent="0">
              <a:buNone/>
            </a:pPr>
            <a:endParaRPr lang="fr-CA" sz="2400" dirty="0">
              <a:solidFill>
                <a:srgbClr val="0D266D"/>
              </a:solidFill>
              <a:latin typeface="Arial"/>
              <a:ea typeface="Arial"/>
              <a:cs typeface="Arial"/>
              <a:sym typeface="Arial"/>
            </a:endParaRPr>
          </a:p>
          <a:p>
            <a:pPr marL="0" indent="0">
              <a:buNone/>
            </a:pPr>
            <a:r>
              <a:rPr lang="fr-CA" sz="2400" b="1" dirty="0">
                <a:solidFill>
                  <a:srgbClr val="0D266D"/>
                </a:solidFill>
                <a:highlight>
                  <a:srgbClr val="CAE7F5"/>
                </a:highlight>
                <a:latin typeface="Arial"/>
                <a:ea typeface="Arial"/>
                <a:cs typeface="Arial"/>
                <a:sym typeface="Arial"/>
              </a:rPr>
              <a:t>2)</a:t>
            </a:r>
            <a:r>
              <a:rPr lang="fr-CA" sz="2400" dirty="0">
                <a:solidFill>
                  <a:srgbClr val="0D266D"/>
                </a:solidFill>
                <a:highlight>
                  <a:srgbClr val="CAE7F5"/>
                </a:highlight>
                <a:latin typeface="Arial"/>
                <a:ea typeface="Arial"/>
                <a:cs typeface="Arial"/>
                <a:sym typeface="Arial"/>
              </a:rPr>
              <a:t> L’activité physique peut aider à mieux contrôler le stress.</a:t>
            </a:r>
          </a:p>
          <a:p>
            <a:pPr marL="0" indent="0">
              <a:buNone/>
            </a:pPr>
            <a:endParaRPr lang="fr-CA" sz="2400" dirty="0">
              <a:solidFill>
                <a:srgbClr val="0D266D"/>
              </a:solidFill>
              <a:latin typeface="Arial"/>
              <a:ea typeface="Arial"/>
              <a:cs typeface="Arial"/>
              <a:sym typeface="Arial"/>
            </a:endParaRPr>
          </a:p>
          <a:p>
            <a:pPr marL="0" indent="0">
              <a:buNone/>
            </a:pPr>
            <a:r>
              <a:rPr lang="fr-CA" sz="2400" b="1" dirty="0">
                <a:solidFill>
                  <a:srgbClr val="0D266D"/>
                </a:solidFill>
                <a:highlight>
                  <a:srgbClr val="CAE7F5"/>
                </a:highlight>
                <a:latin typeface="Arial"/>
                <a:ea typeface="Arial"/>
                <a:cs typeface="Arial"/>
                <a:sym typeface="Arial"/>
              </a:rPr>
              <a:t>3) </a:t>
            </a:r>
            <a:r>
              <a:rPr lang="fr-CA" sz="2400" dirty="0">
                <a:solidFill>
                  <a:srgbClr val="0D266D"/>
                </a:solidFill>
                <a:highlight>
                  <a:srgbClr val="CAE7F5"/>
                </a:highlight>
                <a:latin typeface="Arial"/>
                <a:ea typeface="Arial"/>
                <a:cs typeface="Arial"/>
                <a:sym typeface="Arial"/>
              </a:rPr>
              <a:t>L’activité physique permet de réduire la prise de poids à la suite de l’arrêt tabagique.</a:t>
            </a:r>
          </a:p>
          <a:p>
            <a:pPr marL="0" indent="0">
              <a:buNone/>
            </a:pPr>
            <a:endParaRPr lang="fr-CA" sz="2400" dirty="0">
              <a:solidFill>
                <a:srgbClr val="0D266D"/>
              </a:solidFill>
              <a:highlight>
                <a:srgbClr val="CAE7F5"/>
              </a:highlight>
              <a:latin typeface="Arial"/>
              <a:ea typeface="Arial"/>
              <a:cs typeface="Arial"/>
              <a:sym typeface="Arial"/>
            </a:endParaRPr>
          </a:p>
          <a:p>
            <a:pPr marL="0" indent="0">
              <a:buNone/>
            </a:pPr>
            <a:r>
              <a:rPr lang="fr-CA" sz="2400" b="1" dirty="0">
                <a:solidFill>
                  <a:srgbClr val="0D266D"/>
                </a:solidFill>
                <a:highlight>
                  <a:srgbClr val="CAE7F5"/>
                </a:highlight>
                <a:latin typeface="Arial"/>
                <a:ea typeface="Arial"/>
                <a:cs typeface="Arial"/>
                <a:sym typeface="Arial"/>
              </a:rPr>
              <a:t>4)</a:t>
            </a:r>
            <a:r>
              <a:rPr lang="fr-CA" sz="2400" dirty="0">
                <a:solidFill>
                  <a:srgbClr val="0D266D"/>
                </a:solidFill>
                <a:highlight>
                  <a:srgbClr val="CAE7F5"/>
                </a:highlight>
                <a:latin typeface="Arial"/>
                <a:ea typeface="Arial"/>
                <a:cs typeface="Arial"/>
                <a:sym typeface="Arial"/>
              </a:rPr>
              <a:t> L’activité physique aidera à améliorer l’humeur.</a:t>
            </a:r>
          </a:p>
        </p:txBody>
      </p:sp>
      <p:sp>
        <p:nvSpPr>
          <p:cNvPr id="7" name="Titre 2">
            <a:extLst>
              <a:ext uri="{FF2B5EF4-FFF2-40B4-BE49-F238E27FC236}">
                <a16:creationId xmlns:a16="http://schemas.microsoft.com/office/drawing/2014/main" id="{B56921F7-C0C0-F23D-1C4E-36CF4DEE2D89}"/>
              </a:ext>
            </a:extLst>
          </p:cNvPr>
          <p:cNvSpPr>
            <a:spLocks noGrp="1"/>
          </p:cNvSpPr>
          <p:nvPr>
            <p:ph type="title"/>
            <p:custDataLst>
              <p:tags r:id="rId4"/>
            </p:custDataLst>
          </p:nvPr>
        </p:nvSpPr>
        <p:spPr>
          <a:xfrm>
            <a:off x="1983564" y="449482"/>
            <a:ext cx="6220636" cy="609579"/>
          </a:xfrm>
        </p:spPr>
        <p:txBody>
          <a:bodyPr>
            <a:noAutofit/>
          </a:bodyPr>
          <a:lstStyle/>
          <a:p>
            <a:pPr algn="l"/>
            <a:r>
              <a:rPr lang="fr-CA" dirty="0"/>
              <a:t>Rôle de l’activité physique dans la cessation tabagique</a:t>
            </a:r>
          </a:p>
        </p:txBody>
      </p:sp>
    </p:spTree>
    <p:extLst>
      <p:ext uri="{BB962C8B-B14F-4D97-AF65-F5344CB8AC3E}">
        <p14:creationId xmlns:p14="http://schemas.microsoft.com/office/powerpoint/2010/main" val="1684098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FB4AA-AEF1-E31A-3B46-564866314A28}"/>
            </a:ext>
          </a:extLst>
        </p:cNvPr>
        <p:cNvGrpSpPr/>
        <p:nvPr/>
      </p:nvGrpSpPr>
      <p:grpSpPr>
        <a:xfrm>
          <a:off x="0" y="0"/>
          <a:ext cx="0" cy="0"/>
          <a:chOff x="0" y="0"/>
          <a:chExt cx="0" cy="0"/>
        </a:xfrm>
      </p:grpSpPr>
      <p:sp>
        <p:nvSpPr>
          <p:cNvPr id="3" name="Google Shape;205;p18">
            <a:extLst>
              <a:ext uri="{FF2B5EF4-FFF2-40B4-BE49-F238E27FC236}">
                <a16:creationId xmlns:a16="http://schemas.microsoft.com/office/drawing/2014/main" id="{7139F65E-5FA3-F3CC-113A-677217D1BDFA}"/>
              </a:ext>
            </a:extLst>
          </p:cNvPr>
          <p:cNvSpPr txBox="1">
            <a:spLocks/>
          </p:cNvSpPr>
          <p:nvPr>
            <p:custDataLst>
              <p:tags r:id="rId1"/>
            </p:custDataLst>
          </p:nvPr>
        </p:nvSpPr>
        <p:spPr>
          <a:xfrm>
            <a:off x="224589" y="1317199"/>
            <a:ext cx="8694821" cy="4537876"/>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1850" dirty="0">
                <a:solidFill>
                  <a:srgbClr val="0D266D"/>
                </a:solidFill>
                <a:latin typeface="Arial" panose="020B0604020202020204" pitchFamily="34" charset="0"/>
                <a:cs typeface="Arial" panose="020B0604020202020204" pitchFamily="34" charset="0"/>
              </a:rPr>
              <a:t>Cesser de fumer est un défi de taille. Toutefois, intégrer l’activité physique à un programme de cessation tabagique peut grandement faciliter cette transition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a:t>
            </a: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1850" dirty="0">
                <a:solidFill>
                  <a:srgbClr val="0D266D"/>
                </a:solidFill>
                <a:latin typeface="Arial" panose="020B0604020202020204" pitchFamily="34" charset="0"/>
                <a:cs typeface="Arial" panose="020B0604020202020204" pitchFamily="34" charset="0"/>
              </a:rPr>
              <a:t>En effet, l’activité physique agira sur plusieurs aspects clés du sevrage tabagique. Ainsi, elle aidera à réduire les envies soudaines et irrésistibles de fumer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L’activité physique peut aussi faire en sorte que la personne sera plus motivée face au sevrage tabagique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Elle contribuera également à améliorer le contrôle du stress et de l’anxiété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Une pratique d’activité physique aidera aussi à prévenir la prise de poids qui peut survenir à la suite de l’arrêt tabagique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Elle aidera à améliorer l’humeur qui représente un facteur protecteur des rechutes après le sevrage tabagique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L’activité physique aidera également à mieux dormir et à améliorer l’estime de soi et le sentiment d’efficacité personnelle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 Ces bienfaits sont expliqués par le fait que l’activité physique fournit une distraction utile qui aide à réduire les envies, qu’elle augmente la dépense énergétique et qu’elle stimule la libération de dopamine, de sérotonine et de bêta-endorphines (</a:t>
            </a:r>
            <a:r>
              <a:rPr lang="fr-CA" sz="1850" dirty="0" err="1">
                <a:solidFill>
                  <a:srgbClr val="0D266D"/>
                </a:solidFill>
                <a:latin typeface="Arial" panose="020B0604020202020204" pitchFamily="34" charset="0"/>
                <a:cs typeface="Arial" panose="020B0604020202020204" pitchFamily="34" charset="0"/>
              </a:rPr>
              <a:t>Peiffer</a:t>
            </a:r>
            <a:r>
              <a:rPr lang="fr-CA" sz="1850" dirty="0">
                <a:solidFill>
                  <a:srgbClr val="0D266D"/>
                </a:solidFill>
                <a:latin typeface="Arial" panose="020B0604020202020204" pitchFamily="34" charset="0"/>
                <a:cs typeface="Arial" panose="020B0604020202020204" pitchFamily="34" charset="0"/>
              </a:rPr>
              <a:t> G., s.d.).</a:t>
            </a: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1850" dirty="0">
                <a:solidFill>
                  <a:srgbClr val="0D266D"/>
                </a:solidFill>
                <a:latin typeface="Arial" panose="020B0604020202020204" pitchFamily="34" charset="0"/>
                <a:cs typeface="Arial" panose="020B0604020202020204" pitchFamily="34" charset="0"/>
              </a:rPr>
              <a:t>En intégrant l’activité physique à son quotidien, la personne met toutes les chances de son côté pour écraser définitivement la cigarette.</a:t>
            </a: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85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77415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74A19-A609-9A39-5061-B892E22EC863}"/>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725E76C-F5A4-E39A-BF9D-794C24B86D69}"/>
              </a:ext>
            </a:extLst>
          </p:cNvPr>
          <p:cNvSpPr>
            <a:spLocks noGrp="1"/>
          </p:cNvSpPr>
          <p:nvPr>
            <p:ph type="title"/>
            <p:custDataLst>
              <p:tags r:id="rId1"/>
            </p:custDataLst>
          </p:nvPr>
        </p:nvSpPr>
        <p:spPr>
          <a:xfrm>
            <a:off x="4684542" y="1040375"/>
            <a:ext cx="3830808" cy="3063875"/>
          </a:xfrm>
        </p:spPr>
        <p:txBody>
          <a:bodyPr>
            <a:normAutofit/>
          </a:bodyPr>
          <a:lstStyle/>
          <a:p>
            <a:r>
              <a:rPr lang="fr-CA" dirty="0"/>
              <a:t>Prescription de l’exercice</a:t>
            </a:r>
          </a:p>
        </p:txBody>
      </p:sp>
    </p:spTree>
    <p:extLst>
      <p:ext uri="{BB962C8B-B14F-4D97-AF65-F5344CB8AC3E}">
        <p14:creationId xmlns:p14="http://schemas.microsoft.com/office/powerpoint/2010/main" val="2614843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030A2-D315-0F12-AA84-E1F6F092DE74}"/>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F5577F7-A93F-6ADA-73A2-C7882F270544}"/>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502631FD-66E9-74BD-69BF-6F48A097284C}"/>
              </a:ext>
            </a:extLst>
          </p:cNvPr>
          <p:cNvPicPr>
            <a:picLocks noChangeAspect="1"/>
          </p:cNvPicPr>
          <p:nvPr>
            <p:custDataLst>
              <p:tags r:id="rId2"/>
            </p:custDataLst>
          </p:nvPr>
        </p:nvPicPr>
        <p:blipFill>
          <a:blip r:embed="rId6">
            <a:extLst>
              <a:ext uri="{96DAC541-7B7A-43D3-8B79-37D633B846F1}">
                <asvg:svgBlip xmlns:asvg="http://schemas.microsoft.com/office/drawing/2016/SVG/main" r:embed="rId7"/>
              </a:ext>
            </a:extLst>
          </a:blip>
          <a:stretch>
            <a:fillRect/>
          </a:stretch>
        </p:blipFill>
        <p:spPr>
          <a:xfrm>
            <a:off x="811283" y="103364"/>
            <a:ext cx="1087261" cy="1087261"/>
          </a:xfrm>
          <a:prstGeom prst="rect">
            <a:avLst/>
          </a:prstGeom>
        </p:spPr>
      </p:pic>
      <p:sp>
        <p:nvSpPr>
          <p:cNvPr id="7" name="Titre 2">
            <a:extLst>
              <a:ext uri="{FF2B5EF4-FFF2-40B4-BE49-F238E27FC236}">
                <a16:creationId xmlns:a16="http://schemas.microsoft.com/office/drawing/2014/main" id="{76B2FDB5-81D4-2283-2A5D-E959A73D51AC}"/>
              </a:ext>
            </a:extLst>
          </p:cNvPr>
          <p:cNvSpPr>
            <a:spLocks noGrp="1"/>
          </p:cNvSpPr>
          <p:nvPr>
            <p:ph type="title"/>
            <p:custDataLst>
              <p:tags r:id="rId3"/>
            </p:custDataLst>
          </p:nvPr>
        </p:nvSpPr>
        <p:spPr>
          <a:xfrm>
            <a:off x="1983564" y="449482"/>
            <a:ext cx="6848736" cy="609579"/>
          </a:xfrm>
        </p:spPr>
        <p:txBody>
          <a:bodyPr>
            <a:noAutofit/>
          </a:bodyPr>
          <a:lstStyle/>
          <a:p>
            <a:pPr algn="l"/>
            <a:r>
              <a:rPr lang="fr-CA" dirty="0"/>
              <a:t>Saturation d’oxygène à l’effort</a:t>
            </a:r>
          </a:p>
        </p:txBody>
      </p:sp>
      <p:sp>
        <p:nvSpPr>
          <p:cNvPr id="2" name="ZoneTexte 1">
            <a:extLst>
              <a:ext uri="{FF2B5EF4-FFF2-40B4-BE49-F238E27FC236}">
                <a16:creationId xmlns:a16="http://schemas.microsoft.com/office/drawing/2014/main" id="{BFE6A33E-8387-E6D8-6194-207698BC7476}"/>
              </a:ext>
            </a:extLst>
          </p:cNvPr>
          <p:cNvSpPr txBox="1"/>
          <p:nvPr/>
        </p:nvSpPr>
        <p:spPr>
          <a:xfrm>
            <a:off x="5348661" y="1544924"/>
            <a:ext cx="3795339" cy="45550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rPr>
              <a:t>Madame </a:t>
            </a:r>
            <a:r>
              <a:rPr lang="fr-CA" sz="2200" b="1" i="0" u="none" strike="noStrike" cap="none" dirty="0" err="1">
                <a:solidFill>
                  <a:srgbClr val="0D266D"/>
                </a:solidFill>
                <a:latin typeface="Arial" panose="020B0604020202020204" pitchFamily="34" charset="0"/>
                <a:ea typeface="Arial"/>
                <a:cs typeface="Arial" panose="020B0604020202020204" pitchFamily="34" charset="0"/>
                <a:sym typeface="Arial"/>
              </a:rPr>
              <a:t>Boudreault</a:t>
            </a:r>
            <a:r>
              <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rPr>
              <a:t> s’entraîne depuis 5 minutes sur un vélo stationnaire. Elle est sous oxygénothérapie à l’effort.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rPr>
              <a:t>Écoute</a:t>
            </a:r>
            <a:r>
              <a:rPr lang="fr-CA" sz="2200" b="1" dirty="0">
                <a:solidFill>
                  <a:srgbClr val="0D266D"/>
                </a:solidFill>
                <a:latin typeface="Arial" panose="020B0604020202020204" pitchFamily="34" charset="0"/>
                <a:cs typeface="Arial" panose="020B0604020202020204" pitchFamily="34" charset="0"/>
              </a:rPr>
              <a:t>z</a:t>
            </a:r>
            <a:r>
              <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rPr>
              <a:t> la vidéo suivante et note</a:t>
            </a:r>
            <a:r>
              <a:rPr lang="fr-CA" sz="2200" b="1" dirty="0">
                <a:solidFill>
                  <a:srgbClr val="0D266D"/>
                </a:solidFill>
                <a:latin typeface="Arial" panose="020B0604020202020204" pitchFamily="34" charset="0"/>
                <a:cs typeface="Arial" panose="020B0604020202020204" pitchFamily="34" charset="0"/>
              </a:rPr>
              <a:t>z</a:t>
            </a:r>
            <a:r>
              <a:rPr lang="fr-CA" sz="2200" b="1" i="0" u="none" strike="noStrike" cap="none" dirty="0">
                <a:solidFill>
                  <a:srgbClr val="0D266D"/>
                </a:solidFill>
                <a:latin typeface="Arial" panose="020B0604020202020204" pitchFamily="34" charset="0"/>
                <a:ea typeface="Arial"/>
                <a:cs typeface="Arial" panose="020B0604020202020204" pitchFamily="34" charset="0"/>
                <a:sym typeface="Arial"/>
              </a:rPr>
              <a:t> les informations que vous jugez importantes sur une feuille. </a:t>
            </a:r>
            <a:endParaRPr lang="fr-CA" sz="2200" b="1"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Arial"/>
            </a:endParaRPr>
          </a:p>
          <a:p>
            <a:pPr>
              <a:defRPr/>
            </a:pPr>
            <a:r>
              <a:rPr lang="fr-FR" sz="1600" b="0" dirty="0">
                <a:hlinkClick r:id="rId8"/>
              </a:rPr>
              <a:t>https://uqac.ca.panopto.com/Panopto/Pages/Viewer.aspx?id=05a59c90-8e8f-409e-875f-b2970100f78a</a:t>
            </a:r>
            <a:endParaRPr lang="fr-FR" sz="1600" b="0" dirty="0"/>
          </a:p>
        </p:txBody>
      </p:sp>
      <p:pic>
        <p:nvPicPr>
          <p:cNvPr id="6" name="Image 5">
            <a:extLst>
              <a:ext uri="{FF2B5EF4-FFF2-40B4-BE49-F238E27FC236}">
                <a16:creationId xmlns:a16="http://schemas.microsoft.com/office/drawing/2014/main" id="{F53F3B35-631E-F0AD-69B8-7D4B515838E5}"/>
              </a:ext>
            </a:extLst>
          </p:cNvPr>
          <p:cNvPicPr>
            <a:picLocks noChangeAspect="1"/>
          </p:cNvPicPr>
          <p:nvPr/>
        </p:nvPicPr>
        <p:blipFill>
          <a:blip r:embed="rId9"/>
          <a:srcRect/>
          <a:stretch/>
        </p:blipFill>
        <p:spPr>
          <a:xfrm>
            <a:off x="258792" y="1964177"/>
            <a:ext cx="4955450" cy="3716588"/>
          </a:xfrm>
          <a:prstGeom prst="rect">
            <a:avLst/>
          </a:prstGeom>
        </p:spPr>
      </p:pic>
    </p:spTree>
    <p:extLst>
      <p:ext uri="{BB962C8B-B14F-4D97-AF65-F5344CB8AC3E}">
        <p14:creationId xmlns:p14="http://schemas.microsoft.com/office/powerpoint/2010/main" val="15709726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3" name="ZoneTexte 2">
            <a:extLst>
              <a:ext uri="{FF2B5EF4-FFF2-40B4-BE49-F238E27FC236}">
                <a16:creationId xmlns:a16="http://schemas.microsoft.com/office/drawing/2014/main" id="{E8FEE796-A5C8-E814-1522-DFD98A421E46}"/>
              </a:ext>
            </a:extLst>
          </p:cNvPr>
          <p:cNvSpPr txBox="1"/>
          <p:nvPr>
            <p:custDataLst>
              <p:tags r:id="rId1"/>
            </p:custDataLst>
          </p:nvPr>
        </p:nvSpPr>
        <p:spPr>
          <a:xfrm>
            <a:off x="278247" y="6350270"/>
            <a:ext cx="8520600" cy="400110"/>
          </a:xfrm>
          <a:prstGeom prst="rect">
            <a:avLst/>
          </a:prstGeom>
          <a:noFill/>
        </p:spPr>
        <p:txBody>
          <a:bodyPr wrap="square" rtlCol="0">
            <a:spAutoFit/>
          </a:bodyPr>
          <a:lstStyle/>
          <a:p>
            <a:pPr marL="0" lvl="0" indent="0" algn="l" rtl="0">
              <a:lnSpc>
                <a:spcPct val="100000"/>
              </a:lnSpc>
              <a:spcBef>
                <a:spcPts val="0"/>
              </a:spcBef>
              <a:spcAft>
                <a:spcPts val="0"/>
              </a:spcAft>
              <a:buSzPts val="1400"/>
              <a:buNone/>
            </a:pPr>
            <a:r>
              <a:rPr lang="en-US" sz="1000" dirty="0">
                <a:latin typeface="Arial"/>
                <a:ea typeface="Arial"/>
                <a:cs typeface="Arial"/>
                <a:sym typeface="Arial"/>
              </a:rPr>
              <a:t>Image </a:t>
            </a:r>
            <a:r>
              <a:rPr lang="en-US" sz="1000" dirty="0" err="1">
                <a:latin typeface="Arial"/>
                <a:ea typeface="Arial"/>
                <a:cs typeface="Arial"/>
                <a:sym typeface="Arial"/>
              </a:rPr>
              <a:t>traduite</a:t>
            </a:r>
            <a:r>
              <a:rPr lang="en-US" sz="1000" dirty="0">
                <a:latin typeface="Arial"/>
                <a:ea typeface="Arial"/>
                <a:cs typeface="Arial"/>
                <a:sym typeface="Arial"/>
              </a:rPr>
              <a:t> et </a:t>
            </a:r>
            <a:r>
              <a:rPr lang="en-US" sz="1000" dirty="0" err="1">
                <a:latin typeface="Arial"/>
                <a:ea typeface="Arial"/>
                <a:cs typeface="Arial"/>
                <a:sym typeface="Arial"/>
              </a:rPr>
              <a:t>adaptée</a:t>
            </a:r>
            <a:r>
              <a:rPr lang="en-US" sz="1000" dirty="0">
                <a:latin typeface="Arial"/>
                <a:ea typeface="Arial"/>
                <a:cs typeface="Arial"/>
                <a:sym typeface="Arial"/>
              </a:rPr>
              <a:t> de : Borg, G. (1990). Psychophysical scaling with applications in physical work and the perception of exertion. </a:t>
            </a:r>
            <a:r>
              <a:rPr lang="en-US" sz="1000" i="1" dirty="0" err="1">
                <a:latin typeface="Arial"/>
                <a:ea typeface="Arial"/>
                <a:cs typeface="Arial"/>
                <a:sym typeface="Arial"/>
              </a:rPr>
              <a:t>Scand</a:t>
            </a:r>
            <a:r>
              <a:rPr lang="en-US" sz="1000" i="1" dirty="0">
                <a:latin typeface="Arial"/>
                <a:ea typeface="Arial"/>
                <a:cs typeface="Arial"/>
                <a:sym typeface="Arial"/>
              </a:rPr>
              <a:t> J Work Environ Health, 16 Suppl 1, </a:t>
            </a:r>
            <a:r>
              <a:rPr lang="en-US" sz="1000" dirty="0">
                <a:latin typeface="Arial"/>
                <a:ea typeface="Arial"/>
                <a:cs typeface="Arial"/>
                <a:sym typeface="Arial"/>
              </a:rPr>
              <a:t>55-58. </a:t>
            </a:r>
            <a:r>
              <a:rPr lang="en-US" sz="1000" u="sng" dirty="0">
                <a:solidFill>
                  <a:srgbClr val="467886"/>
                </a:solidFill>
                <a:latin typeface="Arial"/>
                <a:ea typeface="Arial"/>
                <a:cs typeface="Arial"/>
                <a:sym typeface="Arial"/>
                <a:hlinkClick r:id="rId6">
                  <a:extLst>
                    <a:ext uri="{A12FA001-AC4F-418D-AE19-62706E023703}">
                      <ahyp:hlinkClr xmlns:ahyp="http://schemas.microsoft.com/office/drawing/2018/hyperlinkcolor" val="tx"/>
                    </a:ext>
                  </a:extLst>
                </a:hlinkClick>
              </a:rPr>
              <a:t>https://doi.org/10.5271/sjweh.1815. Sous licence CC-BY 4.0</a:t>
            </a:r>
            <a:endParaRPr lang="en-US" sz="1000" dirty="0">
              <a:latin typeface="Arial"/>
              <a:ea typeface="Arial"/>
              <a:cs typeface="Arial"/>
              <a:sym typeface="Arial"/>
            </a:endParaRPr>
          </a:p>
        </p:txBody>
      </p:sp>
      <p:pic>
        <p:nvPicPr>
          <p:cNvPr id="2" name="Image 1">
            <a:extLst>
              <a:ext uri="{FF2B5EF4-FFF2-40B4-BE49-F238E27FC236}">
                <a16:creationId xmlns:a16="http://schemas.microsoft.com/office/drawing/2014/main" id="{5D65C0D1-4222-6F5C-A8E6-7E0C72B78CA3}"/>
              </a:ext>
            </a:extLst>
          </p:cNvPr>
          <p:cNvPicPr>
            <a:picLocks noChangeAspect="1"/>
          </p:cNvPicPr>
          <p:nvPr>
            <p:custDataLst>
              <p:tags r:id="rId2"/>
            </p:custDataLst>
          </p:nvPr>
        </p:nvPicPr>
        <p:blipFill>
          <a:blip r:embed="rId7"/>
          <a:srcRect t="10481" b="5122"/>
          <a:stretch/>
        </p:blipFill>
        <p:spPr>
          <a:xfrm>
            <a:off x="2927851" y="866952"/>
            <a:ext cx="4780167" cy="5220885"/>
          </a:xfrm>
          <a:prstGeom prst="rect">
            <a:avLst/>
          </a:prstGeom>
        </p:spPr>
      </p:pic>
      <p:sp>
        <p:nvSpPr>
          <p:cNvPr id="7" name="Google Shape;182;p15">
            <a:extLst>
              <a:ext uri="{FF2B5EF4-FFF2-40B4-BE49-F238E27FC236}">
                <a16:creationId xmlns:a16="http://schemas.microsoft.com/office/drawing/2014/main" id="{4BF328B8-A536-B617-0785-FED6AB9F5237}"/>
              </a:ext>
            </a:extLst>
          </p:cNvPr>
          <p:cNvSpPr txBox="1">
            <a:spLocks/>
          </p:cNvSpPr>
          <p:nvPr>
            <p:custDataLst>
              <p:tags r:id="rId3"/>
            </p:custDataLst>
          </p:nvPr>
        </p:nvSpPr>
        <p:spPr>
          <a:xfrm>
            <a:off x="2299729" y="294252"/>
            <a:ext cx="4544541"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800"/>
              <a:buFont typeface="Play"/>
              <a:buNone/>
              <a:defRPr sz="4400" b="0" i="0" u="none" strike="noStrike" cap="none">
                <a:solidFill>
                  <a:schemeClr val="dk1"/>
                </a:solidFill>
                <a:latin typeface="Aptos" panose="020B0004020202020204" pitchFamily="34" charset="0"/>
                <a:ea typeface="Play"/>
                <a:cs typeface="Play"/>
                <a:sym typeface="Play"/>
              </a:defRPr>
            </a:lvl1pPr>
            <a:lvl2pPr marR="0" lvl="1"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800" b="0" i="0" u="none" strike="noStrike" cap="none">
                <a:solidFill>
                  <a:srgbClr val="000000"/>
                </a:solidFill>
                <a:latin typeface="Arial"/>
                <a:ea typeface="Arial"/>
                <a:cs typeface="Arial"/>
                <a:sym typeface="Arial"/>
              </a:defRPr>
            </a:lvl9pPr>
          </a:lstStyle>
          <a:p>
            <a:pPr algn="ctr">
              <a:buSzPts val="990"/>
            </a:pPr>
            <a:r>
              <a:rPr lang="fr-CA" sz="1800" b="1" dirty="0">
                <a:latin typeface="Arial" panose="020B0604020202020204" pitchFamily="34" charset="0"/>
                <a:cs typeface="Arial" panose="020B0604020202020204" pitchFamily="34" charset="0"/>
              </a:rPr>
              <a:t>ÉCHELLE DE BORG</a:t>
            </a:r>
          </a:p>
          <a:p>
            <a:pPr algn="ctr">
              <a:buSzPts val="990"/>
            </a:pPr>
            <a:r>
              <a:rPr lang="fr-CA" sz="1200" b="1" dirty="0">
                <a:latin typeface="Arial" panose="020B0604020202020204" pitchFamily="34" charset="0"/>
                <a:cs typeface="Arial" panose="020B0604020202020204" pitchFamily="34" charset="0"/>
              </a:rPr>
              <a:t>PERCEPTION SUBJECTIVE DE L’INTENSITÉ DE L’EFFORT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D059781C-4558-7223-B1B8-2702121D56B2}"/>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4B27C37B-EA94-0872-5E0E-7000F0BAF3A6}"/>
              </a:ext>
            </a:extLst>
          </p:cNvPr>
          <p:cNvSpPr txBox="1">
            <a:spLocks noGrp="1"/>
          </p:cNvSpPr>
          <p:nvPr>
            <p:ph type="body" idx="1"/>
            <p:custDataLst>
              <p:tags r:id="rId1"/>
            </p:custDataLst>
          </p:nvPr>
        </p:nvSpPr>
        <p:spPr>
          <a:xfrm>
            <a:off x="376285" y="6514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Échelle de dyspnée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Madame </a:t>
            </a:r>
            <a:r>
              <a:rPr lang="fr-CA" sz="2600" dirty="0" err="1">
                <a:solidFill>
                  <a:srgbClr val="0D266D"/>
                </a:solidFill>
                <a:latin typeface="Arial" panose="020B0604020202020204" pitchFamily="34" charset="0"/>
                <a:cs typeface="Arial" panose="020B0604020202020204" pitchFamily="34" charset="0"/>
              </a:rPr>
              <a:t>Boudreault</a:t>
            </a:r>
            <a:r>
              <a:rPr lang="fr-CA" sz="2600" dirty="0">
                <a:solidFill>
                  <a:srgbClr val="0D266D"/>
                </a:solidFill>
                <a:latin typeface="Arial" panose="020B0604020202020204" pitchFamily="34" charset="0"/>
                <a:cs typeface="Arial" panose="020B0604020202020204" pitchFamily="34" charset="0"/>
              </a:rPr>
              <a:t> mentionne que son essoufflement est à 3 sur 4 sur l’échelle ci-dessous. </a:t>
            </a: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cxnSp>
        <p:nvCxnSpPr>
          <p:cNvPr id="4" name="Connecteur droit 3">
            <a:extLst>
              <a:ext uri="{FF2B5EF4-FFF2-40B4-BE49-F238E27FC236}">
                <a16:creationId xmlns:a16="http://schemas.microsoft.com/office/drawing/2014/main" id="{EA45C21C-A7B2-A1FB-F128-57C381F4F21C}"/>
              </a:ext>
            </a:extLst>
          </p:cNvPr>
          <p:cNvCxnSpPr>
            <a:cxnSpLocks/>
          </p:cNvCxnSpPr>
          <p:nvPr>
            <p:custDataLst>
              <p:tags r:id="rId2"/>
            </p:custDataLst>
          </p:nvPr>
        </p:nvCxnSpPr>
        <p:spPr>
          <a:xfrm flipV="1">
            <a:off x="825500" y="3270250"/>
            <a:ext cx="7381081" cy="635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706C4767-EC3E-EF37-70C1-A43EE1473430}"/>
              </a:ext>
            </a:extLst>
          </p:cNvPr>
          <p:cNvSpPr txBox="1"/>
          <p:nvPr>
            <p:custDataLst>
              <p:tags r:id="rId3"/>
            </p:custDataLst>
          </p:nvPr>
        </p:nvSpPr>
        <p:spPr>
          <a:xfrm>
            <a:off x="577944" y="3424871"/>
            <a:ext cx="469900" cy="369332"/>
          </a:xfrm>
          <a:prstGeom prst="rect">
            <a:avLst/>
          </a:prstGeom>
          <a:noFill/>
        </p:spPr>
        <p:txBody>
          <a:bodyPr wrap="square" rtlCol="0">
            <a:spAutoFit/>
          </a:bodyPr>
          <a:lstStyle/>
          <a:p>
            <a:pPr algn="ctr"/>
            <a:r>
              <a:rPr lang="fr-FR" b="1" dirty="0">
                <a:solidFill>
                  <a:srgbClr val="0D266D"/>
                </a:solidFill>
                <a:latin typeface="Arial" panose="020B0604020202020204" pitchFamily="34" charset="0"/>
                <a:cs typeface="Arial" panose="020B0604020202020204" pitchFamily="34" charset="0"/>
              </a:rPr>
              <a:t>0</a:t>
            </a:r>
          </a:p>
        </p:txBody>
      </p:sp>
      <p:sp>
        <p:nvSpPr>
          <p:cNvPr id="6" name="ZoneTexte 5">
            <a:extLst>
              <a:ext uri="{FF2B5EF4-FFF2-40B4-BE49-F238E27FC236}">
                <a16:creationId xmlns:a16="http://schemas.microsoft.com/office/drawing/2014/main" id="{27D4BC18-D68C-716C-81FB-AC63847AADCA}"/>
              </a:ext>
            </a:extLst>
          </p:cNvPr>
          <p:cNvSpPr txBox="1"/>
          <p:nvPr>
            <p:custDataLst>
              <p:tags r:id="rId4"/>
            </p:custDataLst>
          </p:nvPr>
        </p:nvSpPr>
        <p:spPr>
          <a:xfrm>
            <a:off x="2344784" y="3424871"/>
            <a:ext cx="469900" cy="369332"/>
          </a:xfrm>
          <a:prstGeom prst="rect">
            <a:avLst/>
          </a:prstGeom>
          <a:noFill/>
        </p:spPr>
        <p:txBody>
          <a:bodyPr wrap="square" rtlCol="0">
            <a:spAutoFit/>
          </a:bodyPr>
          <a:lstStyle/>
          <a:p>
            <a:pPr algn="ctr"/>
            <a:r>
              <a:rPr lang="fr-FR" b="1" dirty="0">
                <a:solidFill>
                  <a:srgbClr val="0D266D"/>
                </a:solidFill>
                <a:latin typeface="Arial" panose="020B0604020202020204" pitchFamily="34" charset="0"/>
                <a:cs typeface="Arial" panose="020B0604020202020204" pitchFamily="34" charset="0"/>
              </a:rPr>
              <a:t>1</a:t>
            </a:r>
          </a:p>
        </p:txBody>
      </p:sp>
      <p:sp>
        <p:nvSpPr>
          <p:cNvPr id="7" name="ZoneTexte 6">
            <a:extLst>
              <a:ext uri="{FF2B5EF4-FFF2-40B4-BE49-F238E27FC236}">
                <a16:creationId xmlns:a16="http://schemas.microsoft.com/office/drawing/2014/main" id="{A7B0C822-0094-C9F1-19F1-A227A137A9EF}"/>
              </a:ext>
            </a:extLst>
          </p:cNvPr>
          <p:cNvSpPr txBox="1"/>
          <p:nvPr>
            <p:custDataLst>
              <p:tags r:id="rId5"/>
            </p:custDataLst>
          </p:nvPr>
        </p:nvSpPr>
        <p:spPr>
          <a:xfrm>
            <a:off x="4287887" y="3424871"/>
            <a:ext cx="469900" cy="369332"/>
          </a:xfrm>
          <a:prstGeom prst="rect">
            <a:avLst/>
          </a:prstGeom>
          <a:noFill/>
        </p:spPr>
        <p:txBody>
          <a:bodyPr wrap="square" rtlCol="0">
            <a:spAutoFit/>
          </a:bodyPr>
          <a:lstStyle/>
          <a:p>
            <a:pPr algn="ctr"/>
            <a:r>
              <a:rPr lang="fr-FR" b="1" dirty="0">
                <a:solidFill>
                  <a:srgbClr val="0D266D"/>
                </a:solidFill>
                <a:latin typeface="Arial" panose="020B0604020202020204" pitchFamily="34" charset="0"/>
                <a:cs typeface="Arial" panose="020B0604020202020204" pitchFamily="34" charset="0"/>
              </a:rPr>
              <a:t>2</a:t>
            </a:r>
          </a:p>
        </p:txBody>
      </p:sp>
      <p:sp>
        <p:nvSpPr>
          <p:cNvPr id="8" name="ZoneTexte 7">
            <a:extLst>
              <a:ext uri="{FF2B5EF4-FFF2-40B4-BE49-F238E27FC236}">
                <a16:creationId xmlns:a16="http://schemas.microsoft.com/office/drawing/2014/main" id="{3E1BBCA5-C99F-40D6-6553-BD7563A893AC}"/>
              </a:ext>
            </a:extLst>
          </p:cNvPr>
          <p:cNvSpPr txBox="1"/>
          <p:nvPr>
            <p:custDataLst>
              <p:tags r:id="rId6"/>
            </p:custDataLst>
          </p:nvPr>
        </p:nvSpPr>
        <p:spPr>
          <a:xfrm>
            <a:off x="6167040" y="3424871"/>
            <a:ext cx="469900" cy="369332"/>
          </a:xfrm>
          <a:prstGeom prst="rect">
            <a:avLst/>
          </a:prstGeom>
          <a:noFill/>
        </p:spPr>
        <p:txBody>
          <a:bodyPr wrap="square" rtlCol="0">
            <a:spAutoFit/>
          </a:bodyPr>
          <a:lstStyle/>
          <a:p>
            <a:pPr algn="ctr"/>
            <a:r>
              <a:rPr lang="fr-FR" b="1" dirty="0">
                <a:solidFill>
                  <a:srgbClr val="0D266D"/>
                </a:solidFill>
                <a:latin typeface="Arial" panose="020B0604020202020204" pitchFamily="34" charset="0"/>
                <a:cs typeface="Arial" panose="020B0604020202020204" pitchFamily="34" charset="0"/>
              </a:rPr>
              <a:t>3</a:t>
            </a:r>
          </a:p>
        </p:txBody>
      </p:sp>
      <p:sp>
        <p:nvSpPr>
          <p:cNvPr id="9" name="ZoneTexte 8">
            <a:extLst>
              <a:ext uri="{FF2B5EF4-FFF2-40B4-BE49-F238E27FC236}">
                <a16:creationId xmlns:a16="http://schemas.microsoft.com/office/drawing/2014/main" id="{6F96BECC-4EE5-468C-5837-1D60CD7752ED}"/>
              </a:ext>
            </a:extLst>
          </p:cNvPr>
          <p:cNvSpPr txBox="1"/>
          <p:nvPr>
            <p:custDataLst>
              <p:tags r:id="rId7"/>
            </p:custDataLst>
          </p:nvPr>
        </p:nvSpPr>
        <p:spPr>
          <a:xfrm>
            <a:off x="7972430" y="3424871"/>
            <a:ext cx="469900" cy="369332"/>
          </a:xfrm>
          <a:prstGeom prst="rect">
            <a:avLst/>
          </a:prstGeom>
          <a:noFill/>
        </p:spPr>
        <p:txBody>
          <a:bodyPr wrap="square" rtlCol="0">
            <a:spAutoFit/>
          </a:bodyPr>
          <a:lstStyle/>
          <a:p>
            <a:pPr algn="ctr"/>
            <a:r>
              <a:rPr lang="fr-FR" b="1" dirty="0">
                <a:solidFill>
                  <a:srgbClr val="0D266D"/>
                </a:solidFill>
                <a:latin typeface="Arial" panose="020B0604020202020204" pitchFamily="34" charset="0"/>
                <a:cs typeface="Arial" panose="020B0604020202020204" pitchFamily="34" charset="0"/>
              </a:rPr>
              <a:t>4</a:t>
            </a:r>
          </a:p>
        </p:txBody>
      </p:sp>
      <p:cxnSp>
        <p:nvCxnSpPr>
          <p:cNvPr id="13" name="Connecteur droit 12">
            <a:extLst>
              <a:ext uri="{FF2B5EF4-FFF2-40B4-BE49-F238E27FC236}">
                <a16:creationId xmlns:a16="http://schemas.microsoft.com/office/drawing/2014/main" id="{24E056EF-6F48-8EBB-27E8-347CCD27A09F}"/>
              </a:ext>
            </a:extLst>
          </p:cNvPr>
          <p:cNvCxnSpPr>
            <a:cxnSpLocks/>
          </p:cNvCxnSpPr>
          <p:nvPr>
            <p:custDataLst>
              <p:tags r:id="rId8"/>
            </p:custDataLst>
          </p:nvPr>
        </p:nvCxnSpPr>
        <p:spPr>
          <a:xfrm>
            <a:off x="812894" y="3155950"/>
            <a:ext cx="0" cy="22860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B7046706-CC27-73A9-64BF-6512B34533C3}"/>
              </a:ext>
            </a:extLst>
          </p:cNvPr>
          <p:cNvCxnSpPr>
            <a:cxnSpLocks/>
          </p:cNvCxnSpPr>
          <p:nvPr>
            <p:custDataLst>
              <p:tags r:id="rId9"/>
            </p:custDataLst>
          </p:nvPr>
        </p:nvCxnSpPr>
        <p:spPr>
          <a:xfrm>
            <a:off x="2579734" y="3155950"/>
            <a:ext cx="0" cy="22860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08499FD1-8E9F-E08E-9066-D208ABEEC838}"/>
              </a:ext>
            </a:extLst>
          </p:cNvPr>
          <p:cNvCxnSpPr>
            <a:cxnSpLocks/>
          </p:cNvCxnSpPr>
          <p:nvPr>
            <p:custDataLst>
              <p:tags r:id="rId10"/>
            </p:custDataLst>
          </p:nvPr>
        </p:nvCxnSpPr>
        <p:spPr>
          <a:xfrm>
            <a:off x="4522837" y="3155950"/>
            <a:ext cx="0" cy="22860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22E390D7-E661-1494-18CC-C0CE747D9CB5}"/>
              </a:ext>
            </a:extLst>
          </p:cNvPr>
          <p:cNvCxnSpPr>
            <a:cxnSpLocks/>
          </p:cNvCxnSpPr>
          <p:nvPr>
            <p:custDataLst>
              <p:tags r:id="rId11"/>
            </p:custDataLst>
          </p:nvPr>
        </p:nvCxnSpPr>
        <p:spPr>
          <a:xfrm>
            <a:off x="8207380" y="3155950"/>
            <a:ext cx="0" cy="22860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5E21BD71-C990-C248-A2C7-1803AF453C27}"/>
              </a:ext>
            </a:extLst>
          </p:cNvPr>
          <p:cNvCxnSpPr>
            <a:cxnSpLocks/>
          </p:cNvCxnSpPr>
          <p:nvPr>
            <p:custDataLst>
              <p:tags r:id="rId12"/>
            </p:custDataLst>
          </p:nvPr>
        </p:nvCxnSpPr>
        <p:spPr>
          <a:xfrm>
            <a:off x="6401990" y="3155950"/>
            <a:ext cx="0" cy="228600"/>
          </a:xfrm>
          <a:prstGeom prst="line">
            <a:avLst/>
          </a:prstGeom>
          <a:ln w="44450">
            <a:solidFill>
              <a:srgbClr val="0D266D"/>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216D62D-DB59-303A-2178-DCFE3521B8A2}"/>
              </a:ext>
            </a:extLst>
          </p:cNvPr>
          <p:cNvSpPr txBox="1"/>
          <p:nvPr>
            <p:custDataLst>
              <p:tags r:id="rId13"/>
            </p:custDataLst>
          </p:nvPr>
        </p:nvSpPr>
        <p:spPr>
          <a:xfrm>
            <a:off x="-190406" y="3749225"/>
            <a:ext cx="2006601" cy="584775"/>
          </a:xfrm>
          <a:prstGeom prst="rect">
            <a:avLst/>
          </a:prstGeom>
          <a:noFill/>
        </p:spPr>
        <p:txBody>
          <a:bodyPr wrap="square" rtlCol="0">
            <a:spAutoFit/>
          </a:bodyPr>
          <a:lstStyle/>
          <a:p>
            <a:pPr algn="ctr"/>
            <a:r>
              <a:rPr lang="fr-FR" sz="1600" dirty="0">
                <a:solidFill>
                  <a:srgbClr val="0D266D"/>
                </a:solidFill>
                <a:latin typeface="Arial" panose="020B0604020202020204" pitchFamily="34" charset="0"/>
                <a:cs typeface="Arial" panose="020B0604020202020204" pitchFamily="34" charset="0"/>
              </a:rPr>
              <a:t>Aucun essoufflement</a:t>
            </a:r>
          </a:p>
        </p:txBody>
      </p:sp>
      <p:sp>
        <p:nvSpPr>
          <p:cNvPr id="20" name="ZoneTexte 19">
            <a:extLst>
              <a:ext uri="{FF2B5EF4-FFF2-40B4-BE49-F238E27FC236}">
                <a16:creationId xmlns:a16="http://schemas.microsoft.com/office/drawing/2014/main" id="{0228D8D8-509D-75BB-F88C-A881337DEBB8}"/>
              </a:ext>
            </a:extLst>
          </p:cNvPr>
          <p:cNvSpPr txBox="1"/>
          <p:nvPr>
            <p:custDataLst>
              <p:tags r:id="rId14"/>
            </p:custDataLst>
          </p:nvPr>
        </p:nvSpPr>
        <p:spPr>
          <a:xfrm>
            <a:off x="1576434" y="3749225"/>
            <a:ext cx="2006601" cy="584775"/>
          </a:xfrm>
          <a:prstGeom prst="rect">
            <a:avLst/>
          </a:prstGeom>
          <a:noFill/>
        </p:spPr>
        <p:txBody>
          <a:bodyPr wrap="square" rtlCol="0">
            <a:spAutoFit/>
          </a:bodyPr>
          <a:lstStyle/>
          <a:p>
            <a:pPr algn="ctr"/>
            <a:r>
              <a:rPr lang="fr-FR" sz="1600" dirty="0">
                <a:solidFill>
                  <a:srgbClr val="0D266D"/>
                </a:solidFill>
                <a:latin typeface="Arial" panose="020B0604020202020204" pitchFamily="34" charset="0"/>
                <a:cs typeface="Arial" panose="020B0604020202020204" pitchFamily="34" charset="0"/>
              </a:rPr>
              <a:t>Léger, à peine perceptible</a:t>
            </a:r>
          </a:p>
        </p:txBody>
      </p:sp>
      <p:sp>
        <p:nvSpPr>
          <p:cNvPr id="21" name="ZoneTexte 20">
            <a:extLst>
              <a:ext uri="{FF2B5EF4-FFF2-40B4-BE49-F238E27FC236}">
                <a16:creationId xmlns:a16="http://schemas.microsoft.com/office/drawing/2014/main" id="{0BC1D5DC-A3A9-FE27-8EC8-0285587BE62E}"/>
              </a:ext>
            </a:extLst>
          </p:cNvPr>
          <p:cNvSpPr txBox="1"/>
          <p:nvPr>
            <p:custDataLst>
              <p:tags r:id="rId15"/>
            </p:custDataLst>
          </p:nvPr>
        </p:nvSpPr>
        <p:spPr>
          <a:xfrm>
            <a:off x="3519537" y="3749225"/>
            <a:ext cx="2006601" cy="338554"/>
          </a:xfrm>
          <a:prstGeom prst="rect">
            <a:avLst/>
          </a:prstGeom>
          <a:noFill/>
        </p:spPr>
        <p:txBody>
          <a:bodyPr wrap="square" rtlCol="0">
            <a:spAutoFit/>
          </a:bodyPr>
          <a:lstStyle/>
          <a:p>
            <a:pPr algn="ctr"/>
            <a:r>
              <a:rPr lang="fr-FR" sz="1600" dirty="0">
                <a:solidFill>
                  <a:srgbClr val="0D266D"/>
                </a:solidFill>
                <a:latin typeface="Arial" panose="020B0604020202020204" pitchFamily="34" charset="0"/>
                <a:cs typeface="Arial" panose="020B0604020202020204" pitchFamily="34" charset="0"/>
              </a:rPr>
              <a:t>Modéré, gênant</a:t>
            </a:r>
          </a:p>
        </p:txBody>
      </p:sp>
      <p:sp>
        <p:nvSpPr>
          <p:cNvPr id="22" name="ZoneTexte 21">
            <a:extLst>
              <a:ext uri="{FF2B5EF4-FFF2-40B4-BE49-F238E27FC236}">
                <a16:creationId xmlns:a16="http://schemas.microsoft.com/office/drawing/2014/main" id="{15395AF2-C0D9-5A34-460F-58AA7848D245}"/>
              </a:ext>
            </a:extLst>
          </p:cNvPr>
          <p:cNvSpPr txBox="1"/>
          <p:nvPr>
            <p:custDataLst>
              <p:tags r:id="rId16"/>
            </p:custDataLst>
          </p:nvPr>
        </p:nvSpPr>
        <p:spPr>
          <a:xfrm>
            <a:off x="5398690" y="3749225"/>
            <a:ext cx="2006601" cy="830997"/>
          </a:xfrm>
          <a:prstGeom prst="rect">
            <a:avLst/>
          </a:prstGeom>
          <a:noFill/>
        </p:spPr>
        <p:txBody>
          <a:bodyPr wrap="square" rtlCol="0">
            <a:spAutoFit/>
          </a:bodyPr>
          <a:lstStyle/>
          <a:p>
            <a:pPr algn="ctr"/>
            <a:r>
              <a:rPr lang="fr-FR" sz="1600" dirty="0">
                <a:solidFill>
                  <a:srgbClr val="0D266D"/>
                </a:solidFill>
                <a:latin typeface="Arial" panose="020B0604020202020204" pitchFamily="34" charset="0"/>
                <a:cs typeface="Arial" panose="020B0604020202020204" pitchFamily="34" charset="0"/>
              </a:rPr>
              <a:t>Modérément sévère, très inconfortable</a:t>
            </a:r>
          </a:p>
        </p:txBody>
      </p:sp>
      <p:sp>
        <p:nvSpPr>
          <p:cNvPr id="23" name="ZoneTexte 22">
            <a:extLst>
              <a:ext uri="{FF2B5EF4-FFF2-40B4-BE49-F238E27FC236}">
                <a16:creationId xmlns:a16="http://schemas.microsoft.com/office/drawing/2014/main" id="{EC72FF36-3C08-97F0-7287-40C75D882B8C}"/>
              </a:ext>
            </a:extLst>
          </p:cNvPr>
          <p:cNvSpPr txBox="1"/>
          <p:nvPr>
            <p:custDataLst>
              <p:tags r:id="rId17"/>
            </p:custDataLst>
          </p:nvPr>
        </p:nvSpPr>
        <p:spPr>
          <a:xfrm>
            <a:off x="7204080" y="3749225"/>
            <a:ext cx="2006601" cy="1077218"/>
          </a:xfrm>
          <a:prstGeom prst="rect">
            <a:avLst/>
          </a:prstGeom>
          <a:noFill/>
        </p:spPr>
        <p:txBody>
          <a:bodyPr wrap="square" rtlCol="0">
            <a:spAutoFit/>
          </a:bodyPr>
          <a:lstStyle/>
          <a:p>
            <a:pPr algn="ctr"/>
            <a:r>
              <a:rPr lang="fr-FR" sz="1600" dirty="0">
                <a:solidFill>
                  <a:srgbClr val="0D266D"/>
                </a:solidFill>
                <a:latin typeface="Arial" panose="020B0604020202020204" pitchFamily="34" charset="0"/>
                <a:cs typeface="Arial" panose="020B0604020202020204" pitchFamily="34" charset="0"/>
              </a:rPr>
              <a:t>Dyspnée la plus grave ou la plus intense jamais ressentie</a:t>
            </a:r>
          </a:p>
        </p:txBody>
      </p:sp>
      <p:cxnSp>
        <p:nvCxnSpPr>
          <p:cNvPr id="26" name="Connecteur droit avec flèche 25">
            <a:extLst>
              <a:ext uri="{FF2B5EF4-FFF2-40B4-BE49-F238E27FC236}">
                <a16:creationId xmlns:a16="http://schemas.microsoft.com/office/drawing/2014/main" id="{02F7B7F4-1A87-932C-AAD8-0E3FE52AE9C7}"/>
              </a:ext>
            </a:extLst>
          </p:cNvPr>
          <p:cNvCxnSpPr>
            <a:cxnSpLocks/>
          </p:cNvCxnSpPr>
          <p:nvPr>
            <p:custDataLst>
              <p:tags r:id="rId18"/>
            </p:custDataLst>
          </p:nvPr>
        </p:nvCxnSpPr>
        <p:spPr>
          <a:xfrm>
            <a:off x="6401990" y="2400300"/>
            <a:ext cx="0" cy="609600"/>
          </a:xfrm>
          <a:prstGeom prst="straightConnector1">
            <a:avLst/>
          </a:prstGeom>
          <a:ln w="444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4618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AA97A4AE-1635-211A-3965-AF1FE07A2AA9}"/>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48105475-2BC0-EF45-9D34-DE1D40E553BA}"/>
              </a:ext>
            </a:extLst>
          </p:cNvPr>
          <p:cNvSpPr txBox="1">
            <a:spLocks noGrp="1"/>
          </p:cNvSpPr>
          <p:nvPr>
            <p:ph type="body" idx="1"/>
            <p:custDataLst>
              <p:tags r:id="rId1"/>
            </p:custDataLst>
          </p:nvPr>
        </p:nvSpPr>
        <p:spPr>
          <a:xfrm>
            <a:off x="376285" y="6514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500" b="1" dirty="0">
                <a:solidFill>
                  <a:srgbClr val="0D266D"/>
                </a:solidFill>
                <a:latin typeface="Arial" panose="020B0604020202020204" pitchFamily="34" charset="0"/>
                <a:cs typeface="Arial" panose="020B0604020202020204" pitchFamily="34" charset="0"/>
              </a:rPr>
              <a:t>Échelle de dyspnée</a:t>
            </a:r>
            <a:endParaRPr sz="25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5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500" dirty="0">
                <a:solidFill>
                  <a:srgbClr val="0D266D"/>
                </a:solidFill>
                <a:latin typeface="Arial" panose="020B0604020202020204" pitchFamily="34" charset="0"/>
                <a:cs typeface="Arial" panose="020B0604020202020204" pitchFamily="34" charset="0"/>
              </a:rPr>
              <a:t>Il est à noter qu’il existe plusieurs échelles qui permettent d’évaluer la dyspnée. L’échelle de perception subjective de l’effort modifiée allant de 0 à 10 est souvent utilisée avec des personnes qui ont une MPOC. Elle permet de doser l’intensité de l’activité physique et d’évaluer la sensation d’effort ou d’essoufflement. </a:t>
            </a:r>
          </a:p>
          <a:p>
            <a:pPr marL="0" lvl="0" indent="0" algn="l" rtl="0">
              <a:lnSpc>
                <a:spcPct val="90000"/>
              </a:lnSpc>
              <a:spcBef>
                <a:spcPts val="0"/>
              </a:spcBef>
              <a:spcAft>
                <a:spcPts val="0"/>
              </a:spcAft>
              <a:buClr>
                <a:srgbClr val="0D266D"/>
              </a:buClr>
              <a:buSzPts val="1800"/>
              <a:buNone/>
            </a:pPr>
            <a:endParaRPr lang="fr-CA" sz="2500" dirty="0">
              <a:solidFill>
                <a:srgbClr val="0D266D"/>
              </a:solidFill>
              <a:latin typeface="Arial" panose="020B0604020202020204" pitchFamily="34" charset="0"/>
              <a:cs typeface="Arial" panose="020B0604020202020204" pitchFamily="34" charset="0"/>
            </a:endParaRPr>
          </a:p>
          <a:p>
            <a:pPr marL="0" indent="0">
              <a:buClr>
                <a:srgbClr val="0D266D"/>
              </a:buClr>
              <a:buNone/>
            </a:pPr>
            <a:r>
              <a:rPr lang="fr-CA" sz="2500" b="1" dirty="0">
                <a:solidFill>
                  <a:srgbClr val="0D266D"/>
                </a:solidFill>
                <a:latin typeface="Arial" panose="020B0604020202020204" pitchFamily="34" charset="0"/>
                <a:cs typeface="Arial" panose="020B0604020202020204" pitchFamily="34" charset="0"/>
              </a:rPr>
              <a:t>Échelle de Borg</a:t>
            </a:r>
          </a:p>
          <a:p>
            <a:pPr marL="0" indent="0">
              <a:buClr>
                <a:srgbClr val="0D266D"/>
              </a:buClr>
              <a:buNone/>
            </a:pPr>
            <a:endParaRPr lang="fr-CA" sz="2500" b="1" dirty="0">
              <a:solidFill>
                <a:srgbClr val="0D266D"/>
              </a:solidFill>
              <a:latin typeface="Arial" panose="020B0604020202020204" pitchFamily="34" charset="0"/>
              <a:cs typeface="Arial" panose="020B0604020202020204" pitchFamily="34" charset="0"/>
            </a:endParaRPr>
          </a:p>
          <a:p>
            <a:pPr marL="0" indent="0">
              <a:buClr>
                <a:srgbClr val="0D266D"/>
              </a:buClr>
              <a:buNone/>
            </a:pPr>
            <a:r>
              <a:rPr lang="fr-CA" sz="2500" dirty="0">
                <a:solidFill>
                  <a:srgbClr val="0D266D"/>
                </a:solidFill>
                <a:latin typeface="Arial" panose="020B0604020202020204" pitchFamily="34" charset="0"/>
                <a:cs typeface="Arial" panose="020B0604020202020204" pitchFamily="34" charset="0"/>
              </a:rPr>
              <a:t>Il est à noter que nous pouvons aussi utiliser l’échelle de perception subjective de l’effort modifiée pour ajuster l’intensité de l’activité physique chez les personnes qui ont une MPOC. Nous verrons cette échelle un peu plus loin.</a:t>
            </a:r>
          </a:p>
          <a:p>
            <a:pPr marL="0" lvl="0" indent="0" algn="l" rtl="0">
              <a:lnSpc>
                <a:spcPct val="90000"/>
              </a:lnSpc>
              <a:spcBef>
                <a:spcPts val="0"/>
              </a:spcBef>
              <a:spcAft>
                <a:spcPts val="0"/>
              </a:spcAft>
              <a:buClr>
                <a:srgbClr val="0D266D"/>
              </a:buClr>
              <a:buSzPts val="1800"/>
              <a:buNone/>
            </a:pPr>
            <a:endParaRPr lang="fr-CA" sz="25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sz="25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5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5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42537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AF0A-4B01-CB24-9C30-81112A29F491}"/>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B7A2BA1-391F-0B08-8918-806F5BF95DB6}"/>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2ABCBF9A-62F7-9AC7-8367-A2911CC16E0E}"/>
              </a:ext>
            </a:extLst>
          </p:cNvPr>
          <p:cNvPicPr>
            <a:picLocks noChangeAspect="1"/>
          </p:cNvPicPr>
          <p:nvPr>
            <p:custDataLst>
              <p:tags r:id="rId2"/>
            </p:custDataLst>
          </p:nvPr>
        </p:nvPicPr>
        <p:blipFill>
          <a:blip r:embed="rId8">
            <a:extLst>
              <a:ext uri="{96DAC541-7B7A-43D3-8B79-37D633B846F1}">
                <asvg:svgBlip xmlns:asvg="http://schemas.microsoft.com/office/drawing/2016/SVG/main" r:embed="rId9"/>
              </a:ext>
            </a:extLst>
          </a:blip>
          <a:stretch>
            <a:fillRect/>
          </a:stretch>
        </p:blipFill>
        <p:spPr>
          <a:xfrm>
            <a:off x="811283" y="103364"/>
            <a:ext cx="1087261" cy="1087261"/>
          </a:xfrm>
          <a:prstGeom prst="rect">
            <a:avLst/>
          </a:prstGeom>
        </p:spPr>
      </p:pic>
      <p:sp>
        <p:nvSpPr>
          <p:cNvPr id="7" name="Titre 2">
            <a:extLst>
              <a:ext uri="{FF2B5EF4-FFF2-40B4-BE49-F238E27FC236}">
                <a16:creationId xmlns:a16="http://schemas.microsoft.com/office/drawing/2014/main" id="{5B2F8B0C-6FCE-F9CF-008C-3E4FDD6BB34F}"/>
              </a:ext>
            </a:extLst>
          </p:cNvPr>
          <p:cNvSpPr>
            <a:spLocks noGrp="1"/>
          </p:cNvSpPr>
          <p:nvPr>
            <p:ph type="title"/>
            <p:custDataLst>
              <p:tags r:id="rId3"/>
            </p:custDataLst>
          </p:nvPr>
        </p:nvSpPr>
        <p:spPr>
          <a:xfrm>
            <a:off x="1983564" y="449482"/>
            <a:ext cx="6848736" cy="609579"/>
          </a:xfrm>
        </p:spPr>
        <p:txBody>
          <a:bodyPr>
            <a:noAutofit/>
          </a:bodyPr>
          <a:lstStyle/>
          <a:p>
            <a:pPr algn="l"/>
            <a:r>
              <a:rPr lang="fr-CA" dirty="0"/>
              <a:t>Saturation d’oxygène à l’effort</a:t>
            </a:r>
          </a:p>
        </p:txBody>
      </p:sp>
      <p:sp>
        <p:nvSpPr>
          <p:cNvPr id="8" name="ZoneTexte 7">
            <a:extLst>
              <a:ext uri="{FF2B5EF4-FFF2-40B4-BE49-F238E27FC236}">
                <a16:creationId xmlns:a16="http://schemas.microsoft.com/office/drawing/2014/main" id="{12997F7C-B2D4-2B44-789E-5B4D0350E76F}"/>
              </a:ext>
            </a:extLst>
          </p:cNvPr>
          <p:cNvSpPr txBox="1"/>
          <p:nvPr>
            <p:custDataLst>
              <p:tags r:id="rId4"/>
            </p:custDataLst>
          </p:nvPr>
        </p:nvSpPr>
        <p:spPr>
          <a:xfrm>
            <a:off x="258792" y="1640793"/>
            <a:ext cx="8718147"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2400" b="1" dirty="0">
                <a:solidFill>
                  <a:srgbClr val="0D266D"/>
                </a:solidFill>
                <a:latin typeface="Arial" panose="020B0604020202020204" pitchFamily="34" charset="0"/>
                <a:ea typeface="Arial"/>
                <a:cs typeface="Arial" panose="020B0604020202020204" pitchFamily="34" charset="0"/>
                <a:sym typeface="Arial"/>
              </a:rPr>
              <a:t>Sachant que le taux de saturation en oxygène de madame </a:t>
            </a:r>
            <a:r>
              <a:rPr lang="fr-CA" sz="2400" b="1" dirty="0" err="1">
                <a:solidFill>
                  <a:srgbClr val="0D266D"/>
                </a:solidFill>
                <a:latin typeface="Arial" panose="020B0604020202020204" pitchFamily="34" charset="0"/>
                <a:ea typeface="Arial"/>
                <a:cs typeface="Arial" panose="020B0604020202020204" pitchFamily="34" charset="0"/>
                <a:sym typeface="Arial"/>
              </a:rPr>
              <a:t>Boudreault</a:t>
            </a:r>
            <a:r>
              <a:rPr lang="fr-CA" sz="2400" b="1" dirty="0">
                <a:solidFill>
                  <a:srgbClr val="0D266D"/>
                </a:solidFill>
                <a:latin typeface="Arial" panose="020B0604020202020204" pitchFamily="34" charset="0"/>
                <a:ea typeface="Arial"/>
                <a:cs typeface="Arial" panose="020B0604020202020204" pitchFamily="34" charset="0"/>
                <a:sym typeface="Arial"/>
              </a:rPr>
              <a:t> est de 87 %, qu’allez-vous faire?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
        <p:nvSpPr>
          <p:cNvPr id="2" name="Google Shape;334;p58">
            <a:extLst>
              <a:ext uri="{FF2B5EF4-FFF2-40B4-BE49-F238E27FC236}">
                <a16:creationId xmlns:a16="http://schemas.microsoft.com/office/drawing/2014/main" id="{1EE7333F-0F18-141B-2915-23D812B43A1D}"/>
              </a:ext>
            </a:extLst>
          </p:cNvPr>
          <p:cNvSpPr txBox="1">
            <a:spLocks/>
          </p:cNvSpPr>
          <p:nvPr>
            <p:custDataLst>
              <p:tags r:id="rId5"/>
            </p:custDataLst>
          </p:nvPr>
        </p:nvSpPr>
        <p:spPr>
          <a:xfrm>
            <a:off x="311700" y="2525796"/>
            <a:ext cx="8520600" cy="3706192"/>
          </a:xfrm>
          <a:prstGeom prst="rect">
            <a:avLst/>
          </a:prstGeom>
        </p:spPr>
        <p:txBody>
          <a:bodyPr spcFirstLastPara="1" vert="horz" wrap="square" lIns="91425" tIns="91425" rIns="91425" bIns="91425" rtlCol="0" anchor="t" anchorCtr="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CA" sz="2400" b="1" dirty="0">
                <a:solidFill>
                  <a:srgbClr val="0D266D"/>
                </a:solidFill>
                <a:latin typeface="Arial" panose="020B0604020202020204" pitchFamily="34" charset="0"/>
                <a:cs typeface="Arial" panose="020B0604020202020204" pitchFamily="34" charset="0"/>
              </a:rPr>
              <a:t>1) </a:t>
            </a:r>
            <a:r>
              <a:rPr lang="fr-CA" sz="2400" dirty="0">
                <a:solidFill>
                  <a:srgbClr val="0D266D"/>
                </a:solidFill>
                <a:latin typeface="Arial" panose="020B0604020202020204" pitchFamily="34" charset="0"/>
                <a:cs typeface="Arial" panose="020B0604020202020204" pitchFamily="34" charset="0"/>
              </a:rPr>
              <a:t>Continuer l’exercice parce que le taux de saturation en oxygène de madame </a:t>
            </a:r>
            <a:r>
              <a:rPr lang="fr-CA" sz="2400" dirty="0" err="1">
                <a:solidFill>
                  <a:srgbClr val="0D266D"/>
                </a:solidFill>
                <a:latin typeface="Arial" panose="020B0604020202020204" pitchFamily="34" charset="0"/>
                <a:cs typeface="Arial" panose="020B0604020202020204" pitchFamily="34" charset="0"/>
              </a:rPr>
              <a:t>Boudreault</a:t>
            </a:r>
            <a:r>
              <a:rPr lang="fr-CA" sz="2400" dirty="0">
                <a:solidFill>
                  <a:srgbClr val="0D266D"/>
                </a:solidFill>
                <a:latin typeface="Arial" panose="020B0604020202020204" pitchFamily="34" charset="0"/>
                <a:cs typeface="Arial" panose="020B0604020202020204" pitchFamily="34" charset="0"/>
              </a:rPr>
              <a:t> est supérieur à 80 %.</a:t>
            </a:r>
          </a:p>
          <a:p>
            <a:pPr marL="0" indent="0">
              <a:buFont typeface="Arial" panose="020B0604020202020204" pitchFamily="34" charset="0"/>
              <a:buNone/>
            </a:pPr>
            <a:endParaRPr lang="fr-CA" sz="2400" dirty="0">
              <a:solidFill>
                <a:srgbClr val="0D266D"/>
              </a:solidFill>
              <a:latin typeface="Arial" panose="020B0604020202020204" pitchFamily="34" charset="0"/>
              <a:cs typeface="Arial" panose="020B0604020202020204" pitchFamily="34" charset="0"/>
            </a:endParaRPr>
          </a:p>
          <a:p>
            <a:pPr marL="0" indent="0">
              <a:spcBef>
                <a:spcPts val="1200"/>
              </a:spcBef>
              <a:buFont typeface="Arial" panose="020B0604020202020204" pitchFamily="34" charset="0"/>
              <a:buNone/>
            </a:pPr>
            <a:r>
              <a:rPr lang="fr-CA" sz="2400" b="1" dirty="0">
                <a:solidFill>
                  <a:srgbClr val="0D266D"/>
                </a:solidFill>
                <a:highlight>
                  <a:srgbClr val="CAE7F5"/>
                </a:highlight>
                <a:latin typeface="Arial" panose="020B0604020202020204" pitchFamily="34" charset="0"/>
                <a:cs typeface="Arial" panose="020B0604020202020204" pitchFamily="34" charset="0"/>
              </a:rPr>
              <a:t>2) </a:t>
            </a:r>
            <a:r>
              <a:rPr lang="fr-CA" sz="2400" dirty="0">
                <a:solidFill>
                  <a:srgbClr val="0D266D"/>
                </a:solidFill>
                <a:highlight>
                  <a:srgbClr val="CAE7F5"/>
                </a:highlight>
                <a:latin typeface="Arial" panose="020B0604020202020204" pitchFamily="34" charset="0"/>
                <a:cs typeface="Arial" panose="020B0604020202020204" pitchFamily="34" charset="0"/>
              </a:rPr>
              <a:t>Arrêter l’exercice parce que le taux de saturation en oxygène de madame </a:t>
            </a:r>
            <a:r>
              <a:rPr lang="fr-CA" sz="2400" dirty="0" err="1">
                <a:solidFill>
                  <a:srgbClr val="0D266D"/>
                </a:solidFill>
                <a:highlight>
                  <a:srgbClr val="CAE7F5"/>
                </a:highlight>
                <a:latin typeface="Arial" panose="020B0604020202020204" pitchFamily="34" charset="0"/>
                <a:cs typeface="Arial" panose="020B0604020202020204" pitchFamily="34" charset="0"/>
              </a:rPr>
              <a:t>Boudreault</a:t>
            </a:r>
            <a:r>
              <a:rPr lang="fr-CA" sz="2400" dirty="0">
                <a:solidFill>
                  <a:srgbClr val="0D266D"/>
                </a:solidFill>
                <a:highlight>
                  <a:srgbClr val="CAE7F5"/>
                </a:highlight>
                <a:latin typeface="Arial" panose="020B0604020202020204" pitchFamily="34" charset="0"/>
                <a:cs typeface="Arial" panose="020B0604020202020204" pitchFamily="34" charset="0"/>
              </a:rPr>
              <a:t> est inférieur à 88 %.</a:t>
            </a:r>
          </a:p>
          <a:p>
            <a:pPr marL="0" indent="0">
              <a:spcBef>
                <a:spcPts val="1200"/>
              </a:spcBef>
              <a:buFont typeface="Arial" panose="020B0604020202020204" pitchFamily="34" charset="0"/>
              <a:buNone/>
            </a:pPr>
            <a:endParaRPr lang="fr-CA" sz="2400" dirty="0">
              <a:solidFill>
                <a:srgbClr val="0D266D"/>
              </a:solidFill>
              <a:highlight>
                <a:srgbClr val="CAE7F5"/>
              </a:highlight>
              <a:latin typeface="Arial" panose="020B0604020202020204" pitchFamily="34" charset="0"/>
              <a:cs typeface="Arial" panose="020B0604020202020204" pitchFamily="34" charset="0"/>
            </a:endParaRPr>
          </a:p>
          <a:p>
            <a:pPr marL="0" indent="0">
              <a:spcBef>
                <a:spcPts val="1200"/>
              </a:spcBef>
              <a:spcAft>
                <a:spcPts val="1200"/>
              </a:spcAft>
              <a:buFont typeface="Arial" panose="020B0604020202020204" pitchFamily="34" charset="0"/>
              <a:buNone/>
            </a:pPr>
            <a:r>
              <a:rPr lang="fr-CA" sz="2400" b="1" dirty="0">
                <a:solidFill>
                  <a:srgbClr val="0D266D"/>
                </a:solidFill>
                <a:latin typeface="Arial" panose="020B0604020202020204" pitchFamily="34" charset="0"/>
                <a:cs typeface="Arial" panose="020B0604020202020204" pitchFamily="34" charset="0"/>
              </a:rPr>
              <a:t>3)</a:t>
            </a:r>
            <a:r>
              <a:rPr lang="fr-CA" sz="2400" dirty="0">
                <a:solidFill>
                  <a:srgbClr val="0D266D"/>
                </a:solidFill>
                <a:latin typeface="Arial" panose="020B0604020202020204" pitchFamily="34" charset="0"/>
                <a:cs typeface="Arial" panose="020B0604020202020204" pitchFamily="34" charset="0"/>
              </a:rPr>
              <a:t> Arrêter l’exercice parce que le taux de saturation en oxygène de madame </a:t>
            </a:r>
            <a:r>
              <a:rPr lang="fr-CA" sz="2400" dirty="0" err="1">
                <a:solidFill>
                  <a:srgbClr val="0D266D"/>
                </a:solidFill>
                <a:latin typeface="Arial" panose="020B0604020202020204" pitchFamily="34" charset="0"/>
                <a:cs typeface="Arial" panose="020B0604020202020204" pitchFamily="34" charset="0"/>
              </a:rPr>
              <a:t>Boudreault</a:t>
            </a:r>
            <a:r>
              <a:rPr lang="fr-CA" sz="2400" dirty="0">
                <a:solidFill>
                  <a:srgbClr val="0D266D"/>
                </a:solidFill>
                <a:latin typeface="Arial" panose="020B0604020202020204" pitchFamily="34" charset="0"/>
                <a:cs typeface="Arial" panose="020B0604020202020204" pitchFamily="34" charset="0"/>
              </a:rPr>
              <a:t> est inférieur à 90 %.</a:t>
            </a:r>
          </a:p>
          <a:p>
            <a:pPr marL="0" indent="0">
              <a:spcBef>
                <a:spcPts val="1200"/>
              </a:spcBef>
              <a:spcAft>
                <a:spcPts val="1200"/>
              </a:spcAft>
              <a:buFont typeface="Arial" panose="020B0604020202020204" pitchFamily="34" charset="0"/>
              <a:buNone/>
            </a:pPr>
            <a:r>
              <a:rPr lang="fr-CA" sz="2400" b="1" dirty="0">
                <a:solidFill>
                  <a:srgbClr val="0D266D"/>
                </a:solidFill>
                <a:latin typeface="Arial" panose="020B0604020202020204" pitchFamily="34" charset="0"/>
                <a:cs typeface="Arial" panose="020B0604020202020204" pitchFamily="34" charset="0"/>
              </a:rPr>
              <a:t>4) </a:t>
            </a:r>
            <a:r>
              <a:rPr lang="fr-CA" sz="2400" dirty="0">
                <a:solidFill>
                  <a:srgbClr val="0D266D"/>
                </a:solidFill>
                <a:latin typeface="Arial" panose="020B0604020202020204" pitchFamily="34" charset="0"/>
                <a:cs typeface="Arial" panose="020B0604020202020204" pitchFamily="34" charset="0"/>
              </a:rPr>
              <a:t>Prendre une pause et reprendre l’exercice.</a:t>
            </a:r>
          </a:p>
        </p:txBody>
      </p:sp>
    </p:spTree>
    <p:extLst>
      <p:ext uri="{BB962C8B-B14F-4D97-AF65-F5344CB8AC3E}">
        <p14:creationId xmlns:p14="http://schemas.microsoft.com/office/powerpoint/2010/main" val="1301550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7684E-5B93-3170-26EE-5AFFAC24D77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E7A0F8B-B1AA-0293-BD79-1F8CD6E036B7}"/>
              </a:ext>
            </a:extLst>
          </p:cNvPr>
          <p:cNvSpPr>
            <a:spLocks noGrp="1"/>
          </p:cNvSpPr>
          <p:nvPr>
            <p:ph type="title"/>
            <p:custDataLst>
              <p:tags r:id="rId1"/>
            </p:custDataLst>
          </p:nvPr>
        </p:nvSpPr>
        <p:spPr>
          <a:xfrm>
            <a:off x="1983564" y="427257"/>
            <a:ext cx="7160436" cy="609579"/>
          </a:xfrm>
        </p:spPr>
        <p:txBody>
          <a:bodyPr>
            <a:normAutofit/>
          </a:bodyPr>
          <a:lstStyle/>
          <a:p>
            <a:pPr algn="l"/>
            <a:r>
              <a:rPr lang="fr-CA" dirty="0"/>
              <a:t>Objectifs d’apprentissage</a:t>
            </a:r>
          </a:p>
        </p:txBody>
      </p:sp>
      <p:sp>
        <p:nvSpPr>
          <p:cNvPr id="5" name="Espace réservé du texte 4">
            <a:extLst>
              <a:ext uri="{FF2B5EF4-FFF2-40B4-BE49-F238E27FC236}">
                <a16:creationId xmlns:a16="http://schemas.microsoft.com/office/drawing/2014/main" id="{9E701921-0089-97CC-EBB9-D948A396C835}"/>
              </a:ext>
            </a:extLst>
          </p:cNvPr>
          <p:cNvSpPr>
            <a:spLocks noGrp="1"/>
          </p:cNvSpPr>
          <p:nvPr>
            <p:ph type="body" sz="quarter" idx="11"/>
            <p:custDataLst>
              <p:tags r:id="rId2"/>
            </p:custDataLst>
          </p:nvPr>
        </p:nvSpPr>
        <p:spPr>
          <a:xfrm>
            <a:off x="258792" y="6372842"/>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999C43BD-7769-159D-E57F-DF2E19ABF424}"/>
              </a:ext>
            </a:extLst>
          </p:cNvPr>
          <p:cNvPicPr>
            <a:picLocks noChangeAspect="1"/>
          </p:cNvPicPr>
          <p:nvPr>
            <p:custDataLst>
              <p:tags r:id="rId3"/>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2" name="Google Shape;95;p4">
            <a:extLst>
              <a:ext uri="{FF2B5EF4-FFF2-40B4-BE49-F238E27FC236}">
                <a16:creationId xmlns:a16="http://schemas.microsoft.com/office/drawing/2014/main" id="{D5719295-C511-5AB0-EEBF-37DDF654F3AC}"/>
              </a:ext>
            </a:extLst>
          </p:cNvPr>
          <p:cNvSpPr txBox="1">
            <a:spLocks/>
          </p:cNvSpPr>
          <p:nvPr>
            <p:custDataLst>
              <p:tags r:id="rId4"/>
            </p:custDataLst>
          </p:nvPr>
        </p:nvSpPr>
        <p:spPr>
          <a:xfrm>
            <a:off x="675234" y="2195350"/>
            <a:ext cx="7695151" cy="3371652"/>
          </a:xfrm>
          <a:prstGeom prst="rect">
            <a:avLst/>
          </a:prstGeom>
          <a:noFill/>
          <a:ln>
            <a:noFill/>
          </a:ln>
        </p:spPr>
        <p:txBody>
          <a:bodyPr spcFirstLastPara="1" wrap="square" lIns="91425" tIns="45700" rIns="91425" bIns="4570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spcBef>
                <a:spcPts val="0"/>
              </a:spcBef>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Décrire la maladie pulmonaire obstructive chronique;</a:t>
            </a:r>
          </a:p>
          <a:p>
            <a:pPr marL="457200" indent="-457200" algn="just">
              <a:spcBef>
                <a:spcPts val="0"/>
              </a:spcBef>
              <a:buClr>
                <a:srgbClr val="0D266D"/>
              </a:buClr>
              <a:buSzPts val="2000"/>
              <a:buFont typeface="Arial"/>
              <a:buChar char="•"/>
            </a:pPr>
            <a:endParaRPr lang="fr-CA" sz="1900" dirty="0">
              <a:solidFill>
                <a:srgbClr val="0D266D"/>
              </a:solidFill>
              <a:latin typeface="Arial" panose="020B0604020202020204" pitchFamily="34" charset="0"/>
              <a:cs typeface="Arial" panose="020B0604020202020204" pitchFamily="34" charset="0"/>
            </a:endParaRPr>
          </a:p>
          <a:p>
            <a:pPr marL="457200" indent="-457200" algn="just">
              <a:spcBef>
                <a:spcPts val="0"/>
              </a:spcBef>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Reconnaître les facteurs de risque de la maladie pulmonaire obstructive chronique;</a:t>
            </a:r>
          </a:p>
          <a:p>
            <a:pPr marL="457200" indent="-457200" algn="jus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Identifier les classes de médicaments utilisés pour la maladie pulmonaire obstructive chronique;</a:t>
            </a:r>
            <a:endParaRPr lang="fr-CA" sz="1900" dirty="0">
              <a:latin typeface="Arial" panose="020B0604020202020204" pitchFamily="34" charset="0"/>
              <a:cs typeface="Arial" panose="020B0604020202020204" pitchFamily="34" charset="0"/>
            </a:endParaRPr>
          </a:p>
          <a:p>
            <a:pPr marL="457200" indent="-457200" algn="jus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Reconnaître les facteurs de risque de la maladie pulmonaire obstructive chronique;</a:t>
            </a:r>
            <a:endParaRPr lang="fr-CA" sz="1900" dirty="0">
              <a:latin typeface="Arial" panose="020B0604020202020204" pitchFamily="34" charset="0"/>
              <a:cs typeface="Arial" panose="020B0604020202020204" pitchFamily="34" charset="0"/>
            </a:endParaRPr>
          </a:p>
          <a:p>
            <a:pPr marL="457200" indent="-457200" algn="jus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Réaliser une prescription de l’exercice sécuritaire pour une personne qui présente une maladie pulmonaire obstructive chronique.</a:t>
            </a:r>
          </a:p>
        </p:txBody>
      </p:sp>
    </p:spTree>
    <p:extLst>
      <p:ext uri="{BB962C8B-B14F-4D97-AF65-F5344CB8AC3E}">
        <p14:creationId xmlns:p14="http://schemas.microsoft.com/office/powerpoint/2010/main" val="4372269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9DA0C-811B-C732-B823-A9FD3E95ADEB}"/>
            </a:ext>
          </a:extLst>
        </p:cNvPr>
        <p:cNvGrpSpPr/>
        <p:nvPr/>
      </p:nvGrpSpPr>
      <p:grpSpPr>
        <a:xfrm>
          <a:off x="0" y="0"/>
          <a:ext cx="0" cy="0"/>
          <a:chOff x="0" y="0"/>
          <a:chExt cx="0" cy="0"/>
        </a:xfrm>
      </p:grpSpPr>
      <p:sp>
        <p:nvSpPr>
          <p:cNvPr id="3" name="Google Shape;205;p18">
            <a:extLst>
              <a:ext uri="{FF2B5EF4-FFF2-40B4-BE49-F238E27FC236}">
                <a16:creationId xmlns:a16="http://schemas.microsoft.com/office/drawing/2014/main" id="{84059D6E-EDF8-CC19-4280-779BD84EA426}"/>
              </a:ext>
            </a:extLst>
          </p:cNvPr>
          <p:cNvSpPr txBox="1">
            <a:spLocks/>
          </p:cNvSpPr>
          <p:nvPr>
            <p:custDataLst>
              <p:tags r:id="rId1"/>
            </p:custDataLst>
          </p:nvPr>
        </p:nvSpPr>
        <p:spPr>
          <a:xfrm>
            <a:off x="210520" y="1412758"/>
            <a:ext cx="8694821" cy="2483993"/>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1700" dirty="0">
                <a:solidFill>
                  <a:srgbClr val="0D266D"/>
                </a:solidFill>
                <a:latin typeface="Arial" panose="020B0604020202020204" pitchFamily="34" charset="0"/>
                <a:cs typeface="Arial" panose="020B0604020202020204" pitchFamily="34" charset="0"/>
              </a:rPr>
              <a:t>Le taux de saturation en oxygène est la fraction d’hémoglobine saturée en oxygène par rapport à l’hémoglobine totale dans le sang. Ce taux est exprimé en pourcentage et il indique la quantité d’oxygène qui circule dans le sang. L’oxymétrie pulsée transcutanée permet d’estimer le taux de saturation en oxygène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du sang capillaire en mesurant l’absorption de la lumière de diodes positionnées au niveau d’un doigt et fixée par une pince (se référer à la figure). Avec cette technique, les estimations sont généralement très précises. </a:t>
            </a: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1700" dirty="0">
                <a:solidFill>
                  <a:srgbClr val="0D266D"/>
                </a:solidFill>
                <a:latin typeface="Arial" panose="020B0604020202020204" pitchFamily="34" charset="0"/>
                <a:cs typeface="Arial" panose="020B0604020202020204" pitchFamily="34" charset="0"/>
              </a:rPr>
              <a:t>Chez une personne en santé, la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se situe généralement entre 98 et 100 %. En revanche, chez les personnes qui ont une MPOC, elle peut être inférieure.</a:t>
            </a: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p:txBody>
      </p:sp>
      <p:sp>
        <p:nvSpPr>
          <p:cNvPr id="4" name="Google Shape;205;p18">
            <a:extLst>
              <a:ext uri="{FF2B5EF4-FFF2-40B4-BE49-F238E27FC236}">
                <a16:creationId xmlns:a16="http://schemas.microsoft.com/office/drawing/2014/main" id="{C130B305-2BD7-1C54-5B4B-25C4475CB352}"/>
              </a:ext>
            </a:extLst>
          </p:cNvPr>
          <p:cNvSpPr txBox="1">
            <a:spLocks/>
          </p:cNvSpPr>
          <p:nvPr>
            <p:custDataLst>
              <p:tags r:id="rId2"/>
            </p:custDataLst>
          </p:nvPr>
        </p:nvSpPr>
        <p:spPr>
          <a:xfrm>
            <a:off x="210519" y="3963376"/>
            <a:ext cx="6962441" cy="2263530"/>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1700" dirty="0">
                <a:solidFill>
                  <a:srgbClr val="0D266D"/>
                </a:solidFill>
                <a:latin typeface="Arial" panose="020B0604020202020204" pitchFamily="34" charset="0"/>
                <a:cs typeface="Arial" panose="020B0604020202020204" pitchFamily="34" charset="0"/>
              </a:rPr>
              <a:t>À l’effort, la SpO</a:t>
            </a:r>
            <a:r>
              <a:rPr lang="fr-CA" sz="1700" baseline="-25000" dirty="0">
                <a:solidFill>
                  <a:srgbClr val="0D266D"/>
                </a:solidFill>
                <a:latin typeface="Arial" panose="020B0604020202020204" pitchFamily="34" charset="0"/>
                <a:cs typeface="Arial" panose="020B0604020202020204" pitchFamily="34" charset="0"/>
              </a:rPr>
              <a:t>2 </a:t>
            </a:r>
            <a:r>
              <a:rPr lang="fr-CA" sz="1700" dirty="0">
                <a:solidFill>
                  <a:srgbClr val="0D266D"/>
                </a:solidFill>
                <a:latin typeface="Arial" panose="020B0604020202020204" pitchFamily="34" charset="0"/>
                <a:cs typeface="Arial" panose="020B0604020202020204" pitchFamily="34" charset="0"/>
              </a:rPr>
              <a:t>devrait être &gt; 88 % chez les personnes qui ont une MPOC. Dans le cas d’une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a:t>
            </a:r>
            <a:r>
              <a:rPr lang="fr-CA" sz="1700" u="sng" dirty="0">
                <a:solidFill>
                  <a:srgbClr val="0D266D"/>
                </a:solidFill>
                <a:latin typeface="Arial" panose="020B0604020202020204" pitchFamily="34" charset="0"/>
                <a:cs typeface="Arial" panose="020B0604020202020204" pitchFamily="34" charset="0"/>
              </a:rPr>
              <a:t>&lt;</a:t>
            </a:r>
            <a:r>
              <a:rPr lang="fr-CA" sz="1700" dirty="0">
                <a:solidFill>
                  <a:srgbClr val="0D266D"/>
                </a:solidFill>
                <a:latin typeface="Arial" panose="020B0604020202020204" pitchFamily="34" charset="0"/>
                <a:cs typeface="Arial" panose="020B0604020202020204" pitchFamily="34" charset="0"/>
              </a:rPr>
              <a:t> 88 %, l’intensité de l’effort devrait être ajustée ou l’activité physique devrait être arrêtée si l’intensité est déjà faible. L’utilisation de la technique de respiration à lèvres pincées aidera aussi à faire augmenter la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Chez les personnes sous oxygénothérapie ambulatoire, une augmentation du débit d’oxygène peut être nécessaire pendant l’exercice pour maintenir une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&gt; 88 %. Chez les personnes sans oxygène au repos, une diminution de la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a:t>
            </a:r>
            <a:r>
              <a:rPr lang="fr-CA" sz="1700" u="sng" dirty="0">
                <a:solidFill>
                  <a:srgbClr val="0D266D"/>
                </a:solidFill>
                <a:latin typeface="Arial" panose="020B0604020202020204" pitchFamily="34" charset="0"/>
                <a:cs typeface="Arial" panose="020B0604020202020204" pitchFamily="34" charset="0"/>
              </a:rPr>
              <a:t>&lt;</a:t>
            </a:r>
            <a:r>
              <a:rPr lang="fr-CA" sz="1700" dirty="0">
                <a:solidFill>
                  <a:srgbClr val="0D266D"/>
                </a:solidFill>
                <a:latin typeface="Arial" panose="020B0604020202020204" pitchFamily="34" charset="0"/>
                <a:cs typeface="Arial" panose="020B0604020202020204" pitchFamily="34" charset="0"/>
              </a:rPr>
              <a:t> 88 % à l’effort peut être une indication pour l’administration d’oxygène pendant l’entraînement. Ainsi, il est important de mesurer la SpO</a:t>
            </a:r>
            <a:r>
              <a:rPr lang="fr-CA" sz="1700" baseline="-25000" dirty="0">
                <a:solidFill>
                  <a:srgbClr val="0D266D"/>
                </a:solidFill>
                <a:latin typeface="Arial" panose="020B0604020202020204" pitchFamily="34" charset="0"/>
                <a:cs typeface="Arial" panose="020B0604020202020204" pitchFamily="34" charset="0"/>
              </a:rPr>
              <a:t>2</a:t>
            </a:r>
            <a:r>
              <a:rPr lang="fr-CA" sz="1700" dirty="0">
                <a:solidFill>
                  <a:srgbClr val="0D266D"/>
                </a:solidFill>
                <a:latin typeface="Arial" panose="020B0604020202020204" pitchFamily="34" charset="0"/>
                <a:cs typeface="Arial" panose="020B0604020202020204" pitchFamily="34" charset="0"/>
              </a:rPr>
              <a:t> à l’effort pour évaluer la présence de désaturation.</a:t>
            </a:r>
          </a:p>
          <a:p>
            <a:pPr marL="0" indent="0" algn="just">
              <a:buClr>
                <a:srgbClr val="0D266D"/>
              </a:buClr>
              <a:buFont typeface="Arial" panose="020B0604020202020204" pitchFamily="34" charset="0"/>
              <a:buNone/>
            </a:pPr>
            <a:endParaRPr lang="fr-CA" sz="1700" dirty="0">
              <a:solidFill>
                <a:srgbClr val="0D266D"/>
              </a:solidFill>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E1181C77-69F3-FC23-E0F1-043CC938756B}"/>
              </a:ext>
            </a:extLst>
          </p:cNvPr>
          <p:cNvPicPr>
            <a:picLocks noChangeAspect="1"/>
          </p:cNvPicPr>
          <p:nvPr/>
        </p:nvPicPr>
        <p:blipFill>
          <a:blip r:embed="rId5"/>
          <a:stretch>
            <a:fillRect/>
          </a:stretch>
        </p:blipFill>
        <p:spPr>
          <a:xfrm>
            <a:off x="7078366" y="4326906"/>
            <a:ext cx="1966625" cy="1966625"/>
          </a:xfrm>
          <a:prstGeom prst="rect">
            <a:avLst/>
          </a:prstGeom>
        </p:spPr>
      </p:pic>
    </p:spTree>
    <p:extLst>
      <p:ext uri="{BB962C8B-B14F-4D97-AF65-F5344CB8AC3E}">
        <p14:creationId xmlns:p14="http://schemas.microsoft.com/office/powerpoint/2010/main" val="17217003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0292D-E3C9-E811-9A74-C871BF4241C7}"/>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236CD33-3F95-2EC1-78C0-BF1614D692ED}"/>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626FB6E2-9455-AB58-9054-097CDC6A1690}"/>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8" name="Titre 2">
            <a:extLst>
              <a:ext uri="{FF2B5EF4-FFF2-40B4-BE49-F238E27FC236}">
                <a16:creationId xmlns:a16="http://schemas.microsoft.com/office/drawing/2014/main" id="{AFADF53E-3369-B2ED-6FCB-E926CAC9A2CF}"/>
              </a:ext>
            </a:extLst>
          </p:cNvPr>
          <p:cNvSpPr>
            <a:spLocks noGrp="1"/>
          </p:cNvSpPr>
          <p:nvPr>
            <p:ph type="title"/>
            <p:custDataLst>
              <p:tags r:id="rId3"/>
            </p:custDataLst>
          </p:nvPr>
        </p:nvSpPr>
        <p:spPr>
          <a:xfrm>
            <a:off x="1983564" y="449482"/>
            <a:ext cx="7160436" cy="609579"/>
          </a:xfrm>
        </p:spPr>
        <p:txBody>
          <a:bodyPr>
            <a:normAutofit/>
          </a:bodyPr>
          <a:lstStyle/>
          <a:p>
            <a:pPr algn="l"/>
            <a:r>
              <a:rPr lang="fr-CA" dirty="0"/>
              <a:t>Hyperinflation pulmonaire</a:t>
            </a:r>
          </a:p>
        </p:txBody>
      </p:sp>
      <p:sp>
        <p:nvSpPr>
          <p:cNvPr id="9" name="Google Shape;463;p40">
            <a:extLst>
              <a:ext uri="{FF2B5EF4-FFF2-40B4-BE49-F238E27FC236}">
                <a16:creationId xmlns:a16="http://schemas.microsoft.com/office/drawing/2014/main" id="{BA908073-A634-C457-0843-08904805708E}"/>
              </a:ext>
            </a:extLst>
          </p:cNvPr>
          <p:cNvSpPr txBox="1"/>
          <p:nvPr>
            <p:custDataLst>
              <p:tags r:id="rId4"/>
            </p:custDataLst>
          </p:nvPr>
        </p:nvSpPr>
        <p:spPr>
          <a:xfrm>
            <a:off x="262496" y="1560139"/>
            <a:ext cx="8754504" cy="1551361"/>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Chez les personnes qui présentent une MPOC, on trouve souvent une hyperinflation pulmonaire. Sélectionnez le ou les phénomènes qui peuvent être associés à cela.  </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1)</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Perte d’élasticité des poumons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2)</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Épaississement de la paroi des bronches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highlight>
                  <a:srgbClr val="CAE7F5"/>
                </a:highlight>
                <a:latin typeface="Arial" panose="020B0604020202020204" pitchFamily="34" charset="0"/>
                <a:ea typeface="Arial"/>
                <a:cs typeface="Arial" panose="020B0604020202020204" pitchFamily="34" charset="0"/>
                <a:sym typeface="Arial"/>
              </a:rPr>
              <a:t>3)</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 Augmentation des sécrétions bronchiques</a:t>
            </a:r>
          </a:p>
          <a:p>
            <a:pPr marL="0" marR="0" lvl="0" indent="0" rtl="0">
              <a:lnSpc>
                <a:spcPct val="90000"/>
              </a:lnSpc>
              <a:spcBef>
                <a:spcPts val="1000"/>
              </a:spcBef>
              <a:spcAft>
                <a:spcPts val="0"/>
              </a:spcAft>
              <a:buClr>
                <a:srgbClr val="0D266D"/>
              </a:buClr>
              <a:buSzPts val="18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4) </a:t>
            </a:r>
            <a:r>
              <a:rPr lang="fr-CA" sz="2400" dirty="0">
                <a:solidFill>
                  <a:srgbClr val="0D266D"/>
                </a:solidFill>
                <a:latin typeface="Arial" panose="020B0604020202020204" pitchFamily="34" charset="0"/>
                <a:ea typeface="Arial"/>
                <a:cs typeface="Arial" panose="020B0604020202020204" pitchFamily="34" charset="0"/>
                <a:sym typeface="Arial"/>
              </a:rPr>
              <a:t>Présence de liquide dans les alvéoles</a:t>
            </a:r>
          </a:p>
        </p:txBody>
      </p:sp>
    </p:spTree>
    <p:extLst>
      <p:ext uri="{BB962C8B-B14F-4D97-AF65-F5344CB8AC3E}">
        <p14:creationId xmlns:p14="http://schemas.microsoft.com/office/powerpoint/2010/main" val="909333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4B920-5548-1569-B0CC-1C3EE4090F36}"/>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1C50C979-F4FC-46B8-FC9A-0A583E6EA3A7}"/>
              </a:ext>
            </a:extLst>
          </p:cNvPr>
          <p:cNvSpPr txBox="1">
            <a:spLocks/>
          </p:cNvSpPr>
          <p:nvPr>
            <p:custDataLst>
              <p:tags r:id="rId1"/>
            </p:custDataLst>
          </p:nvPr>
        </p:nvSpPr>
        <p:spPr>
          <a:xfrm>
            <a:off x="210520" y="1385656"/>
            <a:ext cx="8694821" cy="2483993"/>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1900" dirty="0">
                <a:solidFill>
                  <a:srgbClr val="0D266D"/>
                </a:solidFill>
                <a:latin typeface="Arial" panose="020B0604020202020204" pitchFamily="34" charset="0"/>
                <a:cs typeface="Arial" panose="020B0604020202020204" pitchFamily="34" charset="0"/>
              </a:rPr>
              <a:t>L’hyperinflation pulmonaire se définit comme une augmentation du volume pulmonaire mesuré à la fin de l’expiration. Cela est fréquent chez les personnes qui ont une MPOC. </a:t>
            </a: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1900" dirty="0">
                <a:solidFill>
                  <a:srgbClr val="0D266D"/>
                </a:solidFill>
                <a:latin typeface="Arial" panose="020B0604020202020204" pitchFamily="34" charset="0"/>
                <a:cs typeface="Arial" panose="020B0604020202020204" pitchFamily="34" charset="0"/>
              </a:rPr>
              <a:t>En effet, dans la MPOC, on observe une diminution du débit d’air causée par des anomalies dans les voies respiratoires (Plateforme en transfert de connaissances Cœur-Poumons-Métabolisme, 2025). Le terme « obstructive » de la maladie fait référence à la difficulté du passage de l’air dans les bronches, surtout lors de la phase expiratoire (Plateforme en transfert de connaissances Cœur-Poumons-Métabolisme, 2025). </a:t>
            </a: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1900" dirty="0">
                <a:solidFill>
                  <a:srgbClr val="0D266D"/>
                </a:solidFill>
                <a:latin typeface="Arial" panose="020B0604020202020204" pitchFamily="34" charset="0"/>
                <a:cs typeface="Arial" panose="020B0604020202020204" pitchFamily="34" charset="0"/>
              </a:rPr>
              <a:t>Cette obstruction s’explique par plusieurs phénomènes, comme l’œdème de la muqueuse des bronches, l’augmentation des sécrétions bronchiques, la contraction exagérée des muscles de la paroi des bronches et la perte d’élasticité des poumons (Plateforme en transfert de connaissances Cœur-Poumons-Métabolisme, 2025). En raison de ces phénomènes, l’air demeure dans les alvéoles, ce qui augmente le volume d’air résiduel, puisque les poumons ne se vident pas complètement lors de l’expiration (Plateforme en transfert de connaissances Cœur-Poumons-Métabolisme, 2025). Cela provoquera de la dyspnée.</a:t>
            </a: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19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21089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86BFA-2711-EB32-92DD-C97CD80AED6A}"/>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A559A5F-57B2-CD9A-BD3E-A941253B19D1}"/>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E6855AC2-ADA9-8396-7405-2890F87D9E4F}"/>
              </a:ext>
            </a:extLst>
          </p:cNvPr>
          <p:cNvPicPr>
            <a:picLocks noChangeAspect="1"/>
          </p:cNvPicPr>
          <p:nvPr>
            <p:custDataLst>
              <p:tags r:id="rId2"/>
            </p:custDataLst>
          </p:nvPr>
        </p:nvPicPr>
        <p:blipFill>
          <a:blip r:embed="rId6">
            <a:extLst>
              <a:ext uri="{96DAC541-7B7A-43D3-8B79-37D633B846F1}">
                <asvg:svgBlip xmlns:asvg="http://schemas.microsoft.com/office/drawing/2016/SVG/main" r:embed="rId7"/>
              </a:ext>
            </a:extLst>
          </a:blip>
          <a:stretch>
            <a:fillRect/>
          </a:stretch>
        </p:blipFill>
        <p:spPr>
          <a:xfrm>
            <a:off x="811283" y="103364"/>
            <a:ext cx="1087261" cy="1087261"/>
          </a:xfrm>
          <a:prstGeom prst="rect">
            <a:avLst/>
          </a:prstGeom>
        </p:spPr>
      </p:pic>
      <p:sp>
        <p:nvSpPr>
          <p:cNvPr id="7" name="Titre 2">
            <a:extLst>
              <a:ext uri="{FF2B5EF4-FFF2-40B4-BE49-F238E27FC236}">
                <a16:creationId xmlns:a16="http://schemas.microsoft.com/office/drawing/2014/main" id="{4E33CE93-9011-0F82-8815-FF788AC42C58}"/>
              </a:ext>
            </a:extLst>
          </p:cNvPr>
          <p:cNvSpPr>
            <a:spLocks noGrp="1"/>
          </p:cNvSpPr>
          <p:nvPr>
            <p:ph type="title"/>
            <p:custDataLst>
              <p:tags r:id="rId3"/>
            </p:custDataLst>
          </p:nvPr>
        </p:nvSpPr>
        <p:spPr>
          <a:xfrm>
            <a:off x="1983564" y="449482"/>
            <a:ext cx="6848736" cy="609579"/>
          </a:xfrm>
        </p:spPr>
        <p:txBody>
          <a:bodyPr>
            <a:noAutofit/>
          </a:bodyPr>
          <a:lstStyle/>
          <a:p>
            <a:pPr algn="l"/>
            <a:r>
              <a:rPr lang="fr-CA" dirty="0"/>
              <a:t>Respiration à lèvres pincées</a:t>
            </a:r>
          </a:p>
        </p:txBody>
      </p:sp>
      <p:sp>
        <p:nvSpPr>
          <p:cNvPr id="2" name="ZoneTexte 1">
            <a:extLst>
              <a:ext uri="{FF2B5EF4-FFF2-40B4-BE49-F238E27FC236}">
                <a16:creationId xmlns:a16="http://schemas.microsoft.com/office/drawing/2014/main" id="{C53AFF8A-BA97-2E92-7827-2AE1C99C9D68}"/>
              </a:ext>
            </a:extLst>
          </p:cNvPr>
          <p:cNvSpPr txBox="1"/>
          <p:nvPr/>
        </p:nvSpPr>
        <p:spPr>
          <a:xfrm>
            <a:off x="5257799" y="1796907"/>
            <a:ext cx="3719139" cy="286232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Écoute</a:t>
            </a:r>
            <a:r>
              <a:rPr lang="fr-CA" sz="2400" b="1" dirty="0">
                <a:solidFill>
                  <a:srgbClr val="0D266D"/>
                </a:solidFill>
                <a:latin typeface="Arial" panose="020B0604020202020204" pitchFamily="34" charset="0"/>
                <a:cs typeface="Arial" panose="020B0604020202020204" pitchFamily="34" charset="0"/>
              </a:rPr>
              <a:t>z</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la vidéo et répondez à la question de la page suivante.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400" b="1" kern="100" dirty="0">
              <a:solidFill>
                <a:srgbClr val="0D266D"/>
              </a:solidFill>
              <a:effectLst/>
              <a:latin typeface="Arial" panose="020B0604020202020204" pitchFamily="34" charset="0"/>
              <a:ea typeface="Aptos" panose="020B0004020202020204" pitchFamily="34" charset="0"/>
              <a:cs typeface="Arial" panose="020B0604020202020204" pitchFamily="34" charset="0"/>
              <a:sym typeface="Arial"/>
            </a:endParaRPr>
          </a:p>
          <a:p>
            <a:pPr marL="0" indent="0">
              <a:spcBef>
                <a:spcPts val="1200"/>
              </a:spcBef>
              <a:buNone/>
            </a:pPr>
            <a:r>
              <a:rPr lang="fr-FR" sz="1600" b="0" dirty="0">
                <a:hlinkClick r:id="rId8"/>
              </a:rPr>
              <a:t>https://uqac.ca.panopto.com/Panopto/Pages/Viewer.aspx?id=0d667dd2-7bb5-4471-9509-b2970100f751</a:t>
            </a:r>
            <a:endParaRPr lang="fr-FR" sz="1600" dirty="0"/>
          </a:p>
          <a:p>
            <a:pPr marL="0" indent="0">
              <a:spcBef>
                <a:spcPts val="1200"/>
              </a:spcBef>
              <a:buNone/>
            </a:pPr>
            <a:endParaRPr lang="fr-FR" sz="1600" b="0" dirty="0"/>
          </a:p>
        </p:txBody>
      </p:sp>
      <p:pic>
        <p:nvPicPr>
          <p:cNvPr id="6" name="Image 5">
            <a:extLst>
              <a:ext uri="{FF2B5EF4-FFF2-40B4-BE49-F238E27FC236}">
                <a16:creationId xmlns:a16="http://schemas.microsoft.com/office/drawing/2014/main" id="{F54E5802-9B06-7429-0B43-26CBCAB5ACF6}"/>
              </a:ext>
            </a:extLst>
          </p:cNvPr>
          <p:cNvPicPr>
            <a:picLocks noChangeAspect="1"/>
          </p:cNvPicPr>
          <p:nvPr/>
        </p:nvPicPr>
        <p:blipFill>
          <a:blip r:embed="rId9"/>
          <a:stretch>
            <a:fillRect/>
          </a:stretch>
        </p:blipFill>
        <p:spPr>
          <a:xfrm>
            <a:off x="352921" y="1870614"/>
            <a:ext cx="4572000" cy="3429000"/>
          </a:xfrm>
          <a:prstGeom prst="rect">
            <a:avLst/>
          </a:prstGeom>
        </p:spPr>
      </p:pic>
    </p:spTree>
    <p:extLst>
      <p:ext uri="{BB962C8B-B14F-4D97-AF65-F5344CB8AC3E}">
        <p14:creationId xmlns:p14="http://schemas.microsoft.com/office/powerpoint/2010/main" val="3927272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BBB4B-AD3D-AAEA-5D7D-2D8712B52F4D}"/>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6E7504C-E90C-79D4-AA4B-85650EFD7E2C}"/>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D662A2AB-AFDF-5329-460D-03EFB6C11078}"/>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2" name="Google Shape;286;p50">
            <a:extLst>
              <a:ext uri="{FF2B5EF4-FFF2-40B4-BE49-F238E27FC236}">
                <a16:creationId xmlns:a16="http://schemas.microsoft.com/office/drawing/2014/main" id="{E7704B87-3E93-54BB-6655-F69E28B9144A}"/>
              </a:ext>
            </a:extLst>
          </p:cNvPr>
          <p:cNvSpPr txBox="1">
            <a:spLocks/>
          </p:cNvSpPr>
          <p:nvPr>
            <p:custDataLst>
              <p:tags r:id="rId3"/>
            </p:custDataLst>
          </p:nvPr>
        </p:nvSpPr>
        <p:spPr>
          <a:xfrm>
            <a:off x="332173" y="1498600"/>
            <a:ext cx="8520600" cy="4597400"/>
          </a:xfrm>
          <a:prstGeom prst="rect">
            <a:avLst/>
          </a:prstGeom>
        </p:spPr>
        <p:txBody>
          <a:bodyPr spcFirstLastPara="1" vert="horz" wrap="square" lIns="91425" tIns="91425" rIns="91425" bIns="91425"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CA" sz="2400" b="1" dirty="0">
                <a:solidFill>
                  <a:srgbClr val="0D266D"/>
                </a:solidFill>
                <a:latin typeface="Arial"/>
                <a:ea typeface="Arial"/>
                <a:cs typeface="Arial"/>
                <a:sym typeface="Arial"/>
              </a:rPr>
              <a:t>Pourquoi la respiration à lèvres pincées peut aider à réduire l’essoufflement à l’effort?</a:t>
            </a:r>
            <a:endParaRPr lang="fr-CA" sz="2400" b="1" i="0" u="none" strike="noStrike" cap="none" dirty="0">
              <a:solidFill>
                <a:srgbClr val="0D266D"/>
              </a:solidFill>
              <a:latin typeface="Arial"/>
              <a:ea typeface="Arial"/>
              <a:cs typeface="Arial"/>
              <a:sym typeface="Arial"/>
            </a:endParaRPr>
          </a:p>
          <a:p>
            <a:pPr marL="0" indent="0">
              <a:buNone/>
            </a:pPr>
            <a:endParaRPr lang="fr-CA" sz="2400" b="1" dirty="0">
              <a:solidFill>
                <a:srgbClr val="0D266D"/>
              </a:solidFill>
              <a:latin typeface="Arial"/>
              <a:ea typeface="Arial"/>
              <a:cs typeface="Arial"/>
              <a:sym typeface="Arial"/>
            </a:endParaRPr>
          </a:p>
          <a:p>
            <a:pPr marL="0" indent="0">
              <a:buNone/>
            </a:pPr>
            <a:r>
              <a:rPr lang="fr-CA" sz="2400" b="1" dirty="0">
                <a:solidFill>
                  <a:srgbClr val="0D266D"/>
                </a:solidFill>
                <a:latin typeface="Arial"/>
                <a:ea typeface="Arial"/>
                <a:cs typeface="Arial"/>
                <a:sym typeface="Arial"/>
              </a:rPr>
              <a:t>1) </a:t>
            </a:r>
            <a:r>
              <a:rPr lang="fr-CA" sz="2400" dirty="0">
                <a:solidFill>
                  <a:srgbClr val="0D266D"/>
                </a:solidFill>
                <a:latin typeface="Arial"/>
                <a:ea typeface="Arial"/>
                <a:cs typeface="Arial"/>
                <a:sym typeface="Arial"/>
              </a:rPr>
              <a:t>Elle permet de réduire la capacité inspiratoire.</a:t>
            </a:r>
          </a:p>
          <a:p>
            <a:pPr marL="0" indent="0">
              <a:buNone/>
            </a:pPr>
            <a:r>
              <a:rPr lang="fr-CA" sz="2400" b="1" dirty="0">
                <a:solidFill>
                  <a:srgbClr val="0D266D"/>
                </a:solidFill>
                <a:latin typeface="Arial"/>
                <a:ea typeface="Arial"/>
                <a:cs typeface="Arial"/>
                <a:sym typeface="Arial"/>
              </a:rPr>
              <a:t>2)</a:t>
            </a:r>
            <a:r>
              <a:rPr lang="fr-CA" sz="2400" dirty="0">
                <a:solidFill>
                  <a:srgbClr val="0D266D"/>
                </a:solidFill>
                <a:latin typeface="Arial"/>
                <a:ea typeface="Arial"/>
                <a:cs typeface="Arial"/>
                <a:sym typeface="Arial"/>
              </a:rPr>
              <a:t> Elle réduit la bronchoconstriction à l’effort.</a:t>
            </a:r>
          </a:p>
          <a:p>
            <a:pPr marL="0" indent="0">
              <a:buNone/>
            </a:pPr>
            <a:r>
              <a:rPr lang="fr-CA" sz="2400" b="1" dirty="0">
                <a:solidFill>
                  <a:srgbClr val="0D266D"/>
                </a:solidFill>
                <a:highlight>
                  <a:srgbClr val="CAE7F5"/>
                </a:highlight>
                <a:latin typeface="Arial"/>
                <a:ea typeface="Arial"/>
                <a:cs typeface="Arial"/>
                <a:sym typeface="Arial"/>
              </a:rPr>
              <a:t>3)</a:t>
            </a:r>
            <a:r>
              <a:rPr lang="fr-CA" sz="2400" dirty="0">
                <a:solidFill>
                  <a:srgbClr val="0D266D"/>
                </a:solidFill>
                <a:highlight>
                  <a:srgbClr val="CAE7F5"/>
                </a:highlight>
                <a:latin typeface="Arial"/>
                <a:ea typeface="Arial"/>
                <a:cs typeface="Arial"/>
                <a:sym typeface="Arial"/>
              </a:rPr>
              <a:t> Elle permet d’améliorer l’expiration et, ainsi, d’augmenter la capacité inspiratoire</a:t>
            </a:r>
          </a:p>
          <a:p>
            <a:pPr marL="0" indent="0">
              <a:buNone/>
            </a:pPr>
            <a:r>
              <a:rPr lang="fr-CA" sz="2400" b="1" dirty="0">
                <a:solidFill>
                  <a:srgbClr val="0D266D"/>
                </a:solidFill>
                <a:latin typeface="Arial"/>
                <a:ea typeface="Arial"/>
                <a:cs typeface="Arial"/>
                <a:sym typeface="Arial"/>
              </a:rPr>
              <a:t>4)</a:t>
            </a:r>
            <a:r>
              <a:rPr lang="fr-CA" sz="2400" dirty="0">
                <a:solidFill>
                  <a:srgbClr val="0D266D"/>
                </a:solidFill>
                <a:latin typeface="Arial"/>
                <a:ea typeface="Arial"/>
                <a:cs typeface="Arial"/>
                <a:sym typeface="Arial"/>
              </a:rPr>
              <a:t> Elle élimine la toux à l’effort.</a:t>
            </a:r>
          </a:p>
        </p:txBody>
      </p:sp>
      <p:sp>
        <p:nvSpPr>
          <p:cNvPr id="7" name="Titre 2">
            <a:extLst>
              <a:ext uri="{FF2B5EF4-FFF2-40B4-BE49-F238E27FC236}">
                <a16:creationId xmlns:a16="http://schemas.microsoft.com/office/drawing/2014/main" id="{1FDD72C4-4EFC-585C-BC75-ECCBC8D02A7E}"/>
              </a:ext>
            </a:extLst>
          </p:cNvPr>
          <p:cNvSpPr>
            <a:spLocks noGrp="1"/>
          </p:cNvSpPr>
          <p:nvPr>
            <p:ph type="title"/>
            <p:custDataLst>
              <p:tags r:id="rId4"/>
            </p:custDataLst>
          </p:nvPr>
        </p:nvSpPr>
        <p:spPr>
          <a:xfrm>
            <a:off x="1983564" y="449482"/>
            <a:ext cx="6220636" cy="609579"/>
          </a:xfrm>
        </p:spPr>
        <p:txBody>
          <a:bodyPr>
            <a:noAutofit/>
          </a:bodyPr>
          <a:lstStyle/>
          <a:p>
            <a:pPr algn="l"/>
            <a:r>
              <a:rPr lang="fr-CA" dirty="0"/>
              <a:t>Respiration à lèvres pincées</a:t>
            </a:r>
          </a:p>
        </p:txBody>
      </p:sp>
    </p:spTree>
    <p:extLst>
      <p:ext uri="{BB962C8B-B14F-4D97-AF65-F5344CB8AC3E}">
        <p14:creationId xmlns:p14="http://schemas.microsoft.com/office/powerpoint/2010/main" val="11513508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5B349-CAEF-3768-5471-0BC221C5A09D}"/>
            </a:ext>
          </a:extLst>
        </p:cNvPr>
        <p:cNvGrpSpPr/>
        <p:nvPr/>
      </p:nvGrpSpPr>
      <p:grpSpPr>
        <a:xfrm>
          <a:off x="0" y="0"/>
          <a:ext cx="0" cy="0"/>
          <a:chOff x="0" y="0"/>
          <a:chExt cx="0" cy="0"/>
        </a:xfrm>
      </p:grpSpPr>
      <p:sp>
        <p:nvSpPr>
          <p:cNvPr id="2" name="Google Shape;205;p18">
            <a:extLst>
              <a:ext uri="{FF2B5EF4-FFF2-40B4-BE49-F238E27FC236}">
                <a16:creationId xmlns:a16="http://schemas.microsoft.com/office/drawing/2014/main" id="{FAEF6B5F-3C6E-302C-F593-55EC7E6E305F}"/>
              </a:ext>
            </a:extLst>
          </p:cNvPr>
          <p:cNvSpPr txBox="1">
            <a:spLocks/>
          </p:cNvSpPr>
          <p:nvPr>
            <p:custDataLst>
              <p:tags r:id="rId1"/>
            </p:custDataLst>
          </p:nvPr>
        </p:nvSpPr>
        <p:spPr>
          <a:xfrm>
            <a:off x="210520" y="1421042"/>
            <a:ext cx="8525517" cy="2624668"/>
          </a:xfrm>
          <a:prstGeom prst="rect">
            <a:avLst/>
          </a:prstGeom>
          <a:noFill/>
          <a:ln>
            <a:noFill/>
          </a:ln>
        </p:spPr>
        <p:txBody>
          <a:bodyPr spcFirstLastPara="1" vert="horz" wrap="square" lIns="91425" tIns="91425" rIns="91425" bIns="91425" rtlCol="0" anchor="t" anchorCtr="0">
            <a:no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La respiration à lèvres pincées (se référer à la figure) consiste à inspirer lentement par le nez jusqu’à ce que la personne sente que ses poumons sont remplis d’air. Ensuite, il faut pincer les lèvres comme pour siffler et expirer deux fois plus lentement, tout en gardant les lèvres pincées. Cela augmente la pression dans les voies respiratoires et contribue à empêcher la fermeture précoce des voies respiratoires lors de l’expiration.</a:t>
            </a: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Ainsi, l’air contenu dans les poumons sortira de façon plus efficace. Par conséquent, l’air inspiré aura plus d’espace pour se rendre jusqu’aux alvéoles. La dyspnée sera donc réduite. Cette technique peut être utilisée à l’effort ou en tout temps pour éviter l’essoufflement.</a:t>
            </a: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a:p>
            <a:pPr marL="0" indent="0" algn="just">
              <a:buClr>
                <a:srgbClr val="0D266D"/>
              </a:buClr>
              <a:buFont typeface="Arial" panose="020B0604020202020204" pitchFamily="34" charset="0"/>
              <a:buNone/>
            </a:pPr>
            <a:endParaRPr lang="fr-CA" sz="2000" dirty="0">
              <a:solidFill>
                <a:srgbClr val="0D266D"/>
              </a:solidFill>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D249F208-2D02-C962-5840-6CB88DB2D216}"/>
              </a:ext>
            </a:extLst>
          </p:cNvPr>
          <p:cNvPicPr>
            <a:picLocks noChangeAspect="1"/>
          </p:cNvPicPr>
          <p:nvPr/>
        </p:nvPicPr>
        <p:blipFill>
          <a:blip r:embed="rId4"/>
          <a:stretch>
            <a:fillRect/>
          </a:stretch>
        </p:blipFill>
        <p:spPr>
          <a:xfrm>
            <a:off x="753206" y="3969450"/>
            <a:ext cx="7440145" cy="3444512"/>
          </a:xfrm>
          <a:prstGeom prst="rect">
            <a:avLst/>
          </a:prstGeom>
        </p:spPr>
      </p:pic>
    </p:spTree>
    <p:extLst>
      <p:ext uri="{BB962C8B-B14F-4D97-AF65-F5344CB8AC3E}">
        <p14:creationId xmlns:p14="http://schemas.microsoft.com/office/powerpoint/2010/main" val="36732108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9B0F0-8B3B-2263-7CA6-0F998AD55978}"/>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6AE11F7-3ADE-07DF-AE9A-D4BB7D2EFF53}"/>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03B31258-C569-511B-7005-9B529F838348}"/>
              </a:ext>
            </a:extLst>
          </p:cNvPr>
          <p:cNvPicPr>
            <a:picLocks noChangeAspect="1"/>
          </p:cNvPicPr>
          <p:nvPr>
            <p:custDataLst>
              <p:tags r:id="rId2"/>
            </p:custDataLst>
          </p:nvPr>
        </p:nvPicPr>
        <p:blipFill>
          <a:blip r:embed="rId8">
            <a:extLst>
              <a:ext uri="{96DAC541-7B7A-43D3-8B79-37D633B846F1}">
                <asvg:svgBlip xmlns:asvg="http://schemas.microsoft.com/office/drawing/2016/SVG/main" r:embed="rId9"/>
              </a:ext>
            </a:extLst>
          </a:blip>
          <a:stretch>
            <a:fillRect/>
          </a:stretch>
        </p:blipFill>
        <p:spPr>
          <a:xfrm>
            <a:off x="811283" y="103364"/>
            <a:ext cx="1087261" cy="1087261"/>
          </a:xfrm>
          <a:prstGeom prst="rect">
            <a:avLst/>
          </a:prstGeom>
        </p:spPr>
      </p:pic>
      <p:sp>
        <p:nvSpPr>
          <p:cNvPr id="2" name="Google Shape;286;p50">
            <a:extLst>
              <a:ext uri="{FF2B5EF4-FFF2-40B4-BE49-F238E27FC236}">
                <a16:creationId xmlns:a16="http://schemas.microsoft.com/office/drawing/2014/main" id="{F103B5F8-53E6-1FD6-490F-628036CE2FA0}"/>
              </a:ext>
            </a:extLst>
          </p:cNvPr>
          <p:cNvSpPr txBox="1">
            <a:spLocks/>
          </p:cNvSpPr>
          <p:nvPr>
            <p:custDataLst>
              <p:tags r:id="rId3"/>
            </p:custDataLst>
          </p:nvPr>
        </p:nvSpPr>
        <p:spPr>
          <a:xfrm>
            <a:off x="311700" y="1435420"/>
            <a:ext cx="8573508" cy="1295400"/>
          </a:xfrm>
          <a:prstGeom prst="rect">
            <a:avLst/>
          </a:prstGeom>
        </p:spPr>
        <p:txBody>
          <a:bodyPr spcFirstLastPara="1" vert="horz" wrap="square" lIns="91425" tIns="91425" rIns="91425" bIns="91425"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2400" b="1" i="0" u="none" strike="noStrike" cap="none" dirty="0">
                <a:solidFill>
                  <a:srgbClr val="0D266D"/>
                </a:solidFill>
                <a:latin typeface="Arial"/>
                <a:ea typeface="Arial"/>
                <a:cs typeface="Arial"/>
                <a:sym typeface="Arial"/>
              </a:rPr>
              <a:t>Complétez le texte suivant concernant les précautions à prendre en lien avec l’activité physique chez une personne présentant un diagnostic de MPOC.</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000" b="0" i="0" u="none" strike="noStrike" cap="none" dirty="0">
              <a:solidFill>
                <a:srgbClr val="000000"/>
              </a:solidFill>
              <a:latin typeface="Arial"/>
              <a:ea typeface="Arial"/>
              <a:cs typeface="Arial"/>
              <a:sym typeface="Arial"/>
            </a:endParaRPr>
          </a:p>
        </p:txBody>
      </p:sp>
      <p:sp>
        <p:nvSpPr>
          <p:cNvPr id="7" name="Titre 2">
            <a:extLst>
              <a:ext uri="{FF2B5EF4-FFF2-40B4-BE49-F238E27FC236}">
                <a16:creationId xmlns:a16="http://schemas.microsoft.com/office/drawing/2014/main" id="{CFA2E2D8-F664-41BC-42E7-DB7A3B4FA753}"/>
              </a:ext>
            </a:extLst>
          </p:cNvPr>
          <p:cNvSpPr>
            <a:spLocks noGrp="1"/>
          </p:cNvSpPr>
          <p:nvPr>
            <p:ph type="title"/>
            <p:custDataLst>
              <p:tags r:id="rId4"/>
            </p:custDataLst>
          </p:nvPr>
        </p:nvSpPr>
        <p:spPr>
          <a:xfrm>
            <a:off x="1983564" y="449482"/>
            <a:ext cx="6848736" cy="609579"/>
          </a:xfrm>
        </p:spPr>
        <p:txBody>
          <a:bodyPr>
            <a:noAutofit/>
          </a:bodyPr>
          <a:lstStyle/>
          <a:p>
            <a:pPr algn="l"/>
            <a:r>
              <a:rPr lang="fr-CA" dirty="0"/>
              <a:t>MPOC et activité physique</a:t>
            </a:r>
          </a:p>
        </p:txBody>
      </p:sp>
      <p:sp>
        <p:nvSpPr>
          <p:cNvPr id="6" name="Google Shape;316;p55">
            <a:extLst>
              <a:ext uri="{FF2B5EF4-FFF2-40B4-BE49-F238E27FC236}">
                <a16:creationId xmlns:a16="http://schemas.microsoft.com/office/drawing/2014/main" id="{B77FE0FD-6D05-2C66-CD00-CDDF31637147}"/>
              </a:ext>
            </a:extLst>
          </p:cNvPr>
          <p:cNvSpPr txBox="1">
            <a:spLocks/>
          </p:cNvSpPr>
          <p:nvPr>
            <p:custDataLst>
              <p:tags r:id="rId5"/>
            </p:custDataLst>
          </p:nvPr>
        </p:nvSpPr>
        <p:spPr>
          <a:xfrm>
            <a:off x="334992" y="2616520"/>
            <a:ext cx="8520600" cy="36771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200"/>
              </a:spcBef>
              <a:buClr>
                <a:schemeClr val="dk1"/>
              </a:buClr>
              <a:buSzPts val="1100"/>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La MPOC entraîne des limitations pulmonaires et </a:t>
            </a:r>
            <a:r>
              <a:rPr lang="fr-CA" sz="2000" dirty="0">
                <a:solidFill>
                  <a:srgbClr val="0D266D"/>
                </a:solidFill>
                <a:highlight>
                  <a:srgbClr val="CAE7F5"/>
                </a:highlight>
                <a:latin typeface="Arial" panose="020B0604020202020204" pitchFamily="34" charset="0"/>
                <a:cs typeface="Arial" panose="020B0604020202020204" pitchFamily="34" charset="0"/>
              </a:rPr>
              <a:t>musculaires</a:t>
            </a:r>
            <a:r>
              <a:rPr lang="fr-CA" sz="2000" dirty="0">
                <a:solidFill>
                  <a:srgbClr val="0D266D"/>
                </a:solidFill>
                <a:latin typeface="Arial" panose="020B0604020202020204" pitchFamily="34" charset="0"/>
                <a:cs typeface="Arial" panose="020B0604020202020204" pitchFamily="34" charset="0"/>
              </a:rPr>
              <a:t>. Il est donc essentiel de prendre certaines précautions lors de la pratique d’une activité physique.</a:t>
            </a:r>
          </a:p>
          <a:p>
            <a:pPr marL="0" indent="0" algn="just">
              <a:spcBef>
                <a:spcPts val="1200"/>
              </a:spcBef>
              <a:buClr>
                <a:schemeClr val="dk1"/>
              </a:buClr>
              <a:buSzPts val="1100"/>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À l’entraînement, le taux de saturation en oxygène (SpO</a:t>
            </a:r>
            <a:r>
              <a:rPr lang="fr-CA" sz="2000" baseline="-25000" dirty="0">
                <a:solidFill>
                  <a:srgbClr val="0D266D"/>
                </a:solidFill>
                <a:latin typeface="Arial" panose="020B0604020202020204" pitchFamily="34" charset="0"/>
                <a:cs typeface="Arial" panose="020B0604020202020204" pitchFamily="34" charset="0"/>
              </a:rPr>
              <a:t>2</a:t>
            </a:r>
            <a:r>
              <a:rPr lang="fr-CA" sz="2000" dirty="0">
                <a:solidFill>
                  <a:srgbClr val="0D266D"/>
                </a:solidFill>
                <a:latin typeface="Arial" panose="020B0604020202020204" pitchFamily="34" charset="0"/>
                <a:cs typeface="Arial" panose="020B0604020202020204" pitchFamily="34" charset="0"/>
              </a:rPr>
              <a:t>) doit être supérieur à </a:t>
            </a:r>
            <a:r>
              <a:rPr lang="fr-CA" sz="2000" dirty="0">
                <a:solidFill>
                  <a:srgbClr val="0D266D"/>
                </a:solidFill>
                <a:highlight>
                  <a:srgbClr val="CAE7F5"/>
                </a:highlight>
                <a:latin typeface="Arial" panose="020B0604020202020204" pitchFamily="34" charset="0"/>
                <a:cs typeface="Arial" panose="020B0604020202020204" pitchFamily="34" charset="0"/>
              </a:rPr>
              <a:t>88</a:t>
            </a:r>
            <a:r>
              <a:rPr lang="fr-CA" sz="2000" dirty="0">
                <a:solidFill>
                  <a:srgbClr val="0D266D"/>
                </a:solidFill>
                <a:latin typeface="Arial" panose="020B0604020202020204" pitchFamily="34" charset="0"/>
                <a:cs typeface="Arial" panose="020B0604020202020204" pitchFamily="34" charset="0"/>
              </a:rPr>
              <a:t> %, et l’utilisation de l’échelle de </a:t>
            </a:r>
            <a:r>
              <a:rPr lang="fr-CA" sz="2000" dirty="0">
                <a:solidFill>
                  <a:srgbClr val="0D266D"/>
                </a:solidFill>
                <a:highlight>
                  <a:srgbClr val="CAE7F5"/>
                </a:highlight>
                <a:latin typeface="Arial" panose="020B0604020202020204" pitchFamily="34" charset="0"/>
                <a:cs typeface="Arial" panose="020B0604020202020204" pitchFamily="34" charset="0"/>
              </a:rPr>
              <a:t>dyspnée</a:t>
            </a:r>
            <a:r>
              <a:rPr lang="fr-CA" sz="2000" dirty="0">
                <a:solidFill>
                  <a:srgbClr val="0D266D"/>
                </a:solidFill>
                <a:latin typeface="Arial" panose="020B0604020202020204" pitchFamily="34" charset="0"/>
                <a:cs typeface="Arial" panose="020B0604020202020204" pitchFamily="34" charset="0"/>
              </a:rPr>
              <a:t> est recommandée pour mesurer l’essoufflement. </a:t>
            </a:r>
          </a:p>
          <a:p>
            <a:pPr marL="0" indent="0" algn="just">
              <a:spcBef>
                <a:spcPts val="1200"/>
              </a:spcBef>
              <a:spcAft>
                <a:spcPts val="1200"/>
              </a:spcAft>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En raison des effets de la MPOC sur les poumons, la </a:t>
            </a:r>
            <a:r>
              <a:rPr lang="fr-CA" sz="2000" dirty="0">
                <a:solidFill>
                  <a:srgbClr val="0D266D"/>
                </a:solidFill>
                <a:highlight>
                  <a:srgbClr val="CAE7F5"/>
                </a:highlight>
                <a:latin typeface="Arial" panose="020B0604020202020204" pitchFamily="34" charset="0"/>
                <a:cs typeface="Arial" panose="020B0604020202020204" pitchFamily="34" charset="0"/>
              </a:rPr>
              <a:t>fréquence cardiaque</a:t>
            </a:r>
            <a:r>
              <a:rPr lang="fr-CA" sz="2000" dirty="0">
                <a:solidFill>
                  <a:srgbClr val="0D266D"/>
                </a:solidFill>
                <a:latin typeface="Arial" panose="020B0604020202020204" pitchFamily="34" charset="0"/>
                <a:cs typeface="Arial" panose="020B0604020202020204" pitchFamily="34" charset="0"/>
              </a:rPr>
              <a:t> ne constitue pas toujours un indicateur fiable pour déterminer l’intensité de l’effort. Il est donc préférable d’utiliser </a:t>
            </a:r>
            <a:r>
              <a:rPr lang="fr-CA" sz="2000" dirty="0">
                <a:solidFill>
                  <a:srgbClr val="0D266D"/>
                </a:solidFill>
                <a:highlight>
                  <a:srgbClr val="CAE7F5"/>
                </a:highlight>
                <a:latin typeface="Arial" panose="020B0604020202020204" pitchFamily="34" charset="0"/>
                <a:cs typeface="Arial" panose="020B0604020202020204" pitchFamily="34" charset="0"/>
              </a:rPr>
              <a:t>l’échelle de perception subjective de l’effort modifiée</a:t>
            </a:r>
            <a:r>
              <a:rPr lang="fr-CA" sz="2000" dirty="0">
                <a:solidFill>
                  <a:srgbClr val="0D266D"/>
                </a:solidFill>
                <a:latin typeface="Arial" panose="020B0604020202020204" pitchFamily="34" charset="0"/>
                <a:cs typeface="Arial" panose="020B0604020202020204" pitchFamily="34" charset="0"/>
              </a:rPr>
              <a:t> pour ajuster l’intensité de l’activité physique.</a:t>
            </a:r>
          </a:p>
        </p:txBody>
      </p:sp>
    </p:spTree>
    <p:extLst>
      <p:ext uri="{BB962C8B-B14F-4D97-AF65-F5344CB8AC3E}">
        <p14:creationId xmlns:p14="http://schemas.microsoft.com/office/powerpoint/2010/main" val="2942883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05179-B3EE-54B6-1A17-ECFC80CE1095}"/>
            </a:ext>
          </a:extLst>
        </p:cNvPr>
        <p:cNvGrpSpPr/>
        <p:nvPr/>
      </p:nvGrpSpPr>
      <p:grpSpPr>
        <a:xfrm>
          <a:off x="0" y="0"/>
          <a:ext cx="0" cy="0"/>
          <a:chOff x="0" y="0"/>
          <a:chExt cx="0" cy="0"/>
        </a:xfrm>
      </p:grpSpPr>
      <p:sp>
        <p:nvSpPr>
          <p:cNvPr id="2" name="Google Shape;316;p55">
            <a:extLst>
              <a:ext uri="{FF2B5EF4-FFF2-40B4-BE49-F238E27FC236}">
                <a16:creationId xmlns:a16="http://schemas.microsoft.com/office/drawing/2014/main" id="{8C97C8DB-C945-57EB-3869-466C477F215C}"/>
              </a:ext>
            </a:extLst>
          </p:cNvPr>
          <p:cNvSpPr txBox="1">
            <a:spLocks/>
          </p:cNvSpPr>
          <p:nvPr>
            <p:custDataLst>
              <p:tags r:id="rId1"/>
            </p:custDataLst>
          </p:nvPr>
        </p:nvSpPr>
        <p:spPr>
          <a:xfrm>
            <a:off x="297632" y="1322295"/>
            <a:ext cx="8635352" cy="36771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200"/>
              </a:spcBef>
              <a:buClr>
                <a:schemeClr val="dk1"/>
              </a:buClr>
              <a:buSzPts val="1100"/>
              <a:buFont typeface="Arial" panose="020B0604020202020204" pitchFamily="34" charset="0"/>
              <a:buNone/>
            </a:pPr>
            <a:r>
              <a:rPr lang="fr-CA" sz="1800" dirty="0">
                <a:solidFill>
                  <a:srgbClr val="0D266D"/>
                </a:solidFill>
                <a:latin typeface="Arial" panose="020B0604020202020204" pitchFamily="34" charset="0"/>
                <a:cs typeface="Arial" panose="020B0604020202020204" pitchFamily="34" charset="0"/>
              </a:rPr>
              <a:t>L’exercice fait partie intégrante du traitement de la MPOC. Il apporte des bénéfices à tous les stades de la maladie et demeure sécuritaire lorsque bien exécuté. Toutefois, certaines précautions doivent parfois être mises en place. </a:t>
            </a:r>
          </a:p>
          <a:p>
            <a:pPr marL="0" indent="0" algn="just">
              <a:spcBef>
                <a:spcPts val="1200"/>
              </a:spcBef>
              <a:buClr>
                <a:schemeClr val="dk1"/>
              </a:buClr>
              <a:buSzPts val="1100"/>
              <a:buFont typeface="Arial" panose="020B0604020202020204" pitchFamily="34" charset="0"/>
              <a:buNone/>
            </a:pPr>
            <a:r>
              <a:rPr lang="fr-CA" sz="1800" dirty="0">
                <a:solidFill>
                  <a:srgbClr val="0D266D"/>
                </a:solidFill>
                <a:latin typeface="Arial" panose="020B0604020202020204" pitchFamily="34" charset="0"/>
                <a:cs typeface="Arial" panose="020B0604020202020204" pitchFamily="34" charset="0"/>
              </a:rPr>
              <a:t>Premièrement, avant, pendant et après l’entraînement, il est judicieux de mesurer le taux de saturation en oxygène (SpO</a:t>
            </a:r>
            <a:r>
              <a:rPr lang="fr-CA" sz="1800" baseline="-25000" dirty="0">
                <a:solidFill>
                  <a:srgbClr val="0D266D"/>
                </a:solidFill>
                <a:latin typeface="Arial" panose="020B0604020202020204" pitchFamily="34" charset="0"/>
                <a:cs typeface="Arial" panose="020B0604020202020204" pitchFamily="34" charset="0"/>
              </a:rPr>
              <a:t>2</a:t>
            </a:r>
            <a:r>
              <a:rPr lang="fr-CA" sz="1800" dirty="0">
                <a:solidFill>
                  <a:srgbClr val="0D266D"/>
                </a:solidFill>
                <a:latin typeface="Arial" panose="020B0604020202020204" pitchFamily="34" charset="0"/>
                <a:cs typeface="Arial" panose="020B0604020202020204" pitchFamily="34" charset="0"/>
              </a:rPr>
              <a:t>). Ce dernier devrait être supérieur à 88 %, à tout moment. Chez les personnes qui présentent une MPOC, la fréquence cardiaque est souvent plus élevée au repos et à l’effort. Il est donc préférable d’utiliser l’échelle de perception subjective de l’effort modifiée pour ajuster l’intensité de l’exercice. À l’effort, on devrait viser 3-6/10 sur cette échelle. L’utilisation du BACA 15 minutes avant l’activité physique et la respiration à lèvres pincées peuvent aussi aider à réduire la dyspnée à l’effort. </a:t>
            </a:r>
          </a:p>
          <a:p>
            <a:pPr marL="0" indent="0" algn="just">
              <a:spcBef>
                <a:spcPts val="1200"/>
              </a:spcBef>
              <a:buClr>
                <a:schemeClr val="dk1"/>
              </a:buClr>
              <a:buSzPts val="1100"/>
              <a:buFont typeface="Arial" panose="020B0604020202020204" pitchFamily="34" charset="0"/>
              <a:buNone/>
            </a:pPr>
            <a:r>
              <a:rPr lang="fr-CA" sz="1800" dirty="0">
                <a:solidFill>
                  <a:srgbClr val="0D266D"/>
                </a:solidFill>
                <a:latin typeface="Arial" panose="020B0604020202020204" pitchFamily="34" charset="0"/>
                <a:cs typeface="Arial" panose="020B0604020202020204" pitchFamily="34" charset="0"/>
              </a:rPr>
              <a:t>Les comorbidités associées à la MPOC devraient également être considérées lors de la prescription de l’exercice. Les plus fréquentes sont l’ostéoporose, la sarcopénie et la présence de maladies cardiovasculaires. Il faut également demeurer attentif à l’apparition de signes et de symptômes anormaux à l’effort (p. ex. inconfort respiratoire important, maux de tête, étourdissements, douleurs rétrosternales, palpitations, etc.). Finalement, chez les personnes qui ont une MPOC, il est recommandé de limiter l’exercice lors d’un épisode d’exacerbation, et ce, jusqu’à ce que les symptômes se stabilisent.</a:t>
            </a:r>
          </a:p>
          <a:p>
            <a:pPr marL="0" indent="0" algn="just">
              <a:spcBef>
                <a:spcPts val="1200"/>
              </a:spcBef>
              <a:buClr>
                <a:schemeClr val="dk1"/>
              </a:buClr>
              <a:buSzPts val="1100"/>
              <a:buFont typeface="Arial" panose="020B0604020202020204" pitchFamily="34" charset="0"/>
              <a:buNone/>
            </a:pPr>
            <a:endParaRPr lang="fr-CA" sz="18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7177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108BAC75-8340-D264-E397-379E17DA21C9}"/>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1B06F4A1-2277-A203-60D0-E413E33DA8CA}"/>
              </a:ext>
            </a:extLst>
          </p:cNvPr>
          <p:cNvSpPr txBox="1">
            <a:spLocks noGrp="1"/>
          </p:cNvSpPr>
          <p:nvPr>
            <p:ph type="body" idx="1"/>
            <p:custDataLst>
              <p:tags r:id="rId1"/>
            </p:custDataLst>
          </p:nvPr>
        </p:nvSpPr>
        <p:spPr>
          <a:xfrm>
            <a:off x="376285" y="2899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Échelle subjective de perception de l’effort modifiée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pic>
        <p:nvPicPr>
          <p:cNvPr id="2" name="Image 1">
            <a:extLst>
              <a:ext uri="{FF2B5EF4-FFF2-40B4-BE49-F238E27FC236}">
                <a16:creationId xmlns:a16="http://schemas.microsoft.com/office/drawing/2014/main" id="{95207E64-D107-B480-0468-149A0B9783E3}"/>
              </a:ext>
            </a:extLst>
          </p:cNvPr>
          <p:cNvPicPr>
            <a:picLocks noChangeAspect="1"/>
          </p:cNvPicPr>
          <p:nvPr/>
        </p:nvPicPr>
        <p:blipFill>
          <a:blip r:embed="rId4"/>
          <a:stretch>
            <a:fillRect/>
          </a:stretch>
        </p:blipFill>
        <p:spPr>
          <a:xfrm>
            <a:off x="1345965" y="392918"/>
            <a:ext cx="6540190" cy="6320118"/>
          </a:xfrm>
          <a:prstGeom prst="rect">
            <a:avLst/>
          </a:prstGeom>
        </p:spPr>
      </p:pic>
    </p:spTree>
    <p:extLst>
      <p:ext uri="{BB962C8B-B14F-4D97-AF65-F5344CB8AC3E}">
        <p14:creationId xmlns:p14="http://schemas.microsoft.com/office/powerpoint/2010/main" val="14970945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50E87-CA4E-EE4B-D167-F5A58D2F8042}"/>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F5E0799-F7F5-8293-673F-3B9055EB5B71}"/>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5562BF3C-42B3-3C8C-016F-92EA2F53BC32}"/>
              </a:ext>
            </a:extLst>
          </p:cNvPr>
          <p:cNvPicPr>
            <a:picLocks noChangeAspect="1"/>
          </p:cNvPicPr>
          <p:nvPr>
            <p:custDataLst>
              <p:tags r:id="rId2"/>
            </p:custDataLst>
          </p:nvPr>
        </p:nvPicPr>
        <p:blipFill>
          <a:blip r:embed="rId6">
            <a:extLst>
              <a:ext uri="{96DAC541-7B7A-43D3-8B79-37D633B846F1}">
                <asvg:svgBlip xmlns:asvg="http://schemas.microsoft.com/office/drawing/2016/SVG/main" r:embed="rId7"/>
              </a:ext>
            </a:extLst>
          </a:blip>
          <a:stretch>
            <a:fillRect/>
          </a:stretch>
        </p:blipFill>
        <p:spPr>
          <a:xfrm>
            <a:off x="811283" y="103364"/>
            <a:ext cx="1087261" cy="1087261"/>
          </a:xfrm>
          <a:prstGeom prst="rect">
            <a:avLst/>
          </a:prstGeom>
        </p:spPr>
      </p:pic>
      <p:sp>
        <p:nvSpPr>
          <p:cNvPr id="7" name="Titre 2">
            <a:extLst>
              <a:ext uri="{FF2B5EF4-FFF2-40B4-BE49-F238E27FC236}">
                <a16:creationId xmlns:a16="http://schemas.microsoft.com/office/drawing/2014/main" id="{D1DD58FD-7EF5-0F9D-1939-78F81694DBE2}"/>
              </a:ext>
            </a:extLst>
          </p:cNvPr>
          <p:cNvSpPr>
            <a:spLocks noGrp="1"/>
          </p:cNvSpPr>
          <p:nvPr>
            <p:ph type="title"/>
            <p:custDataLst>
              <p:tags r:id="rId3"/>
            </p:custDataLst>
          </p:nvPr>
        </p:nvSpPr>
        <p:spPr>
          <a:xfrm>
            <a:off x="1983564" y="449482"/>
            <a:ext cx="6848736" cy="609579"/>
          </a:xfrm>
        </p:spPr>
        <p:txBody>
          <a:bodyPr>
            <a:noAutofit/>
          </a:bodyPr>
          <a:lstStyle/>
          <a:p>
            <a:pPr algn="l"/>
            <a:r>
              <a:rPr lang="fr-CA" dirty="0"/>
              <a:t>Entraînement musculaire</a:t>
            </a:r>
          </a:p>
        </p:txBody>
      </p:sp>
      <p:sp>
        <p:nvSpPr>
          <p:cNvPr id="6" name="Google Shape;352;p61">
            <a:extLst>
              <a:ext uri="{FF2B5EF4-FFF2-40B4-BE49-F238E27FC236}">
                <a16:creationId xmlns:a16="http://schemas.microsoft.com/office/drawing/2014/main" id="{F7EAD53C-5F2C-7633-5B1D-55C00ED7CFA0}"/>
              </a:ext>
            </a:extLst>
          </p:cNvPr>
          <p:cNvSpPr txBox="1">
            <a:spLocks/>
          </p:cNvSpPr>
          <p:nvPr/>
        </p:nvSpPr>
        <p:spPr>
          <a:xfrm>
            <a:off x="5325034" y="1353620"/>
            <a:ext cx="3560173" cy="4366517"/>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1200"/>
              </a:spcAft>
              <a:buFont typeface="Arial" panose="020B0604020202020204" pitchFamily="34" charset="0"/>
              <a:buNone/>
            </a:pPr>
            <a:r>
              <a:rPr lang="fr-CA" sz="2000" b="1" dirty="0">
                <a:solidFill>
                  <a:srgbClr val="0D266D"/>
                </a:solidFill>
                <a:latin typeface="Arial" panose="020B0604020202020204" pitchFamily="34" charset="0"/>
                <a:cs typeface="Arial" panose="020B0604020202020204" pitchFamily="34" charset="0"/>
              </a:rPr>
              <a:t>Vous suggérez à madame </a:t>
            </a:r>
            <a:r>
              <a:rPr lang="fr-CA" sz="2000" b="1" dirty="0" err="1">
                <a:solidFill>
                  <a:srgbClr val="0D266D"/>
                </a:solidFill>
                <a:latin typeface="Arial" panose="020B0604020202020204" pitchFamily="34" charset="0"/>
                <a:cs typeface="Arial" panose="020B0604020202020204" pitchFamily="34" charset="0"/>
              </a:rPr>
              <a:t>Boudreault</a:t>
            </a:r>
            <a:r>
              <a:rPr lang="fr-CA" sz="2000" b="1" dirty="0">
                <a:solidFill>
                  <a:srgbClr val="0D266D"/>
                </a:solidFill>
                <a:latin typeface="Arial" panose="020B0604020202020204" pitchFamily="34" charset="0"/>
                <a:cs typeface="Arial" panose="020B0604020202020204" pitchFamily="34" charset="0"/>
              </a:rPr>
              <a:t> d’intégrer des exercices de renforcement musculaire dans son programme d’entraînement. </a:t>
            </a:r>
          </a:p>
          <a:p>
            <a:pPr marL="0" indent="0">
              <a:lnSpc>
                <a:spcPct val="100000"/>
              </a:lnSpc>
              <a:spcAft>
                <a:spcPts val="1200"/>
              </a:spcAft>
              <a:buFont typeface="Arial" panose="020B0604020202020204" pitchFamily="34" charset="0"/>
              <a:buNone/>
            </a:pPr>
            <a:r>
              <a:rPr lang="fr-CA" sz="2000" b="1" dirty="0">
                <a:solidFill>
                  <a:srgbClr val="0D266D"/>
                </a:solidFill>
                <a:latin typeface="Arial" panose="020B0604020202020204" pitchFamily="34" charset="0"/>
                <a:cs typeface="Arial" panose="020B0604020202020204" pitchFamily="34" charset="0"/>
              </a:rPr>
              <a:t>Madame </a:t>
            </a:r>
            <a:r>
              <a:rPr lang="fr-CA" sz="2000" b="1" dirty="0" err="1">
                <a:solidFill>
                  <a:srgbClr val="0D266D"/>
                </a:solidFill>
                <a:latin typeface="Arial" panose="020B0604020202020204" pitchFamily="34" charset="0"/>
                <a:cs typeface="Arial" panose="020B0604020202020204" pitchFamily="34" charset="0"/>
              </a:rPr>
              <a:t>Boudreault</a:t>
            </a:r>
            <a:r>
              <a:rPr lang="fr-CA" sz="2000" b="1" dirty="0">
                <a:solidFill>
                  <a:srgbClr val="0D266D"/>
                </a:solidFill>
                <a:latin typeface="Arial" panose="020B0604020202020204" pitchFamily="34" charset="0"/>
                <a:cs typeface="Arial" panose="020B0604020202020204" pitchFamily="34" charset="0"/>
              </a:rPr>
              <a:t> ne comprends pas comment le fait de soulever des poids pourrait l’aider avec sa MPOC alors qu’elle a déjà de la difficulté à soulever un panier de vêtements.</a:t>
            </a:r>
          </a:p>
          <a:p>
            <a:pPr marL="0" indent="0">
              <a:lnSpc>
                <a:spcPct val="100000"/>
              </a:lnSpc>
              <a:spcAft>
                <a:spcPts val="1200"/>
              </a:spcAft>
              <a:buFont typeface="Arial" panose="020B0604020202020204" pitchFamily="34" charset="0"/>
              <a:buNone/>
            </a:pPr>
            <a:r>
              <a:rPr lang="fr-CA" sz="2000" b="1" dirty="0">
                <a:solidFill>
                  <a:srgbClr val="0D266D"/>
                </a:solidFill>
                <a:latin typeface="Arial" panose="020B0604020202020204" pitchFamily="34" charset="0"/>
                <a:cs typeface="Arial" panose="020B0604020202020204" pitchFamily="34" charset="0"/>
              </a:rPr>
              <a:t>Répondez à la question de la page suivante.</a:t>
            </a:r>
          </a:p>
        </p:txBody>
      </p:sp>
      <p:pic>
        <p:nvPicPr>
          <p:cNvPr id="8" name="Image 7">
            <a:extLst>
              <a:ext uri="{FF2B5EF4-FFF2-40B4-BE49-F238E27FC236}">
                <a16:creationId xmlns:a16="http://schemas.microsoft.com/office/drawing/2014/main" id="{679D2137-D2E0-1B68-6816-E929A316DF1B}"/>
              </a:ext>
            </a:extLst>
          </p:cNvPr>
          <p:cNvPicPr>
            <a:picLocks noChangeAspect="1"/>
          </p:cNvPicPr>
          <p:nvPr/>
        </p:nvPicPr>
        <p:blipFill>
          <a:blip r:embed="rId8"/>
          <a:stretch>
            <a:fillRect/>
          </a:stretch>
        </p:blipFill>
        <p:spPr>
          <a:xfrm>
            <a:off x="258793" y="1794092"/>
            <a:ext cx="4924746" cy="3693560"/>
          </a:xfrm>
          <a:prstGeom prst="rect">
            <a:avLst/>
          </a:prstGeom>
        </p:spPr>
      </p:pic>
    </p:spTree>
    <p:extLst>
      <p:ext uri="{BB962C8B-B14F-4D97-AF65-F5344CB8AC3E}">
        <p14:creationId xmlns:p14="http://schemas.microsoft.com/office/powerpoint/2010/main" val="165836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4DF9EB4-A839-63B5-DE98-74FEF96EF4B4}"/>
              </a:ext>
            </a:extLst>
          </p:cNvPr>
          <p:cNvSpPr>
            <a:spLocks noGrp="1"/>
          </p:cNvSpPr>
          <p:nvPr>
            <p:ph type="title"/>
            <p:custDataLst>
              <p:tags r:id="rId1"/>
            </p:custDataLst>
          </p:nvPr>
        </p:nvSpPr>
        <p:spPr>
          <a:xfrm>
            <a:off x="3273778" y="365125"/>
            <a:ext cx="5241572" cy="5440451"/>
          </a:xfrm>
        </p:spPr>
        <p:txBody>
          <a:bodyPr>
            <a:normAutofit/>
          </a:bodyPr>
          <a:lstStyle/>
          <a:p>
            <a:r>
              <a:rPr lang="fr-CA" dirty="0"/>
              <a:t>Mise en situation</a:t>
            </a:r>
          </a:p>
        </p:txBody>
      </p:sp>
    </p:spTree>
    <p:extLst>
      <p:ext uri="{BB962C8B-B14F-4D97-AF65-F5344CB8AC3E}">
        <p14:creationId xmlns:p14="http://schemas.microsoft.com/office/powerpoint/2010/main" val="11979165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11F82-6C2D-6623-8F1F-78EF22637130}"/>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FB37FC2-6E69-EB44-F98B-CB6F9C71B90D}"/>
              </a:ext>
            </a:extLst>
          </p:cNvPr>
          <p:cNvSpPr>
            <a:spLocks noGrp="1"/>
          </p:cNvSpPr>
          <p:nvPr>
            <p:ph type="body" sz="quarter" idx="11"/>
            <p:custDataLst>
              <p:tags r:id="rId1"/>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E7E24856-8A6A-B011-1914-233FA023FF88}"/>
              </a:ext>
            </a:extLst>
          </p:cNvPr>
          <p:cNvPicPr>
            <a:picLocks noChangeAspect="1"/>
          </p:cNvPicPr>
          <p:nvPr>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7" name="Titre 2">
            <a:extLst>
              <a:ext uri="{FF2B5EF4-FFF2-40B4-BE49-F238E27FC236}">
                <a16:creationId xmlns:a16="http://schemas.microsoft.com/office/drawing/2014/main" id="{F6169135-A6C1-3407-9CBF-9ACF2059FA20}"/>
              </a:ext>
            </a:extLst>
          </p:cNvPr>
          <p:cNvSpPr>
            <a:spLocks noGrp="1"/>
          </p:cNvSpPr>
          <p:nvPr>
            <p:ph type="title"/>
            <p:custDataLst>
              <p:tags r:id="rId3"/>
            </p:custDataLst>
          </p:nvPr>
        </p:nvSpPr>
        <p:spPr>
          <a:xfrm>
            <a:off x="1983564" y="449482"/>
            <a:ext cx="6848736" cy="609579"/>
          </a:xfrm>
        </p:spPr>
        <p:txBody>
          <a:bodyPr>
            <a:noAutofit/>
          </a:bodyPr>
          <a:lstStyle/>
          <a:p>
            <a:pPr algn="l"/>
            <a:r>
              <a:rPr lang="fr-CA" dirty="0"/>
              <a:t>Entraînement musculaire</a:t>
            </a:r>
          </a:p>
        </p:txBody>
      </p:sp>
      <p:sp>
        <p:nvSpPr>
          <p:cNvPr id="8" name="ZoneTexte 7">
            <a:extLst>
              <a:ext uri="{FF2B5EF4-FFF2-40B4-BE49-F238E27FC236}">
                <a16:creationId xmlns:a16="http://schemas.microsoft.com/office/drawing/2014/main" id="{CE2A2B9C-8012-91E2-C2B1-48C443834A15}"/>
              </a:ext>
            </a:extLst>
          </p:cNvPr>
          <p:cNvSpPr txBox="1"/>
          <p:nvPr>
            <p:custDataLst>
              <p:tags r:id="rId4"/>
            </p:custDataLst>
          </p:nvPr>
        </p:nvSpPr>
        <p:spPr>
          <a:xfrm>
            <a:off x="223623" y="1495010"/>
            <a:ext cx="8718147" cy="44935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Pourquoi est-il pertinent d’intégrer des exercices de renforcement musculaire chez les personnes qui ont une MPOC?</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indent="0">
              <a:buFont typeface="Arial" panose="020B0604020202020204" pitchFamily="34" charset="0"/>
              <a:buNone/>
            </a:pPr>
            <a:r>
              <a:rPr lang="fr-CA" b="1" dirty="0">
                <a:solidFill>
                  <a:srgbClr val="0D266D"/>
                </a:solidFill>
                <a:latin typeface="Arial" panose="020B0604020202020204" pitchFamily="34" charset="0"/>
                <a:cs typeface="Arial" panose="020B0604020202020204" pitchFamily="34" charset="0"/>
              </a:rPr>
              <a:t>1) </a:t>
            </a:r>
            <a:r>
              <a:rPr lang="fr-CA" dirty="0">
                <a:solidFill>
                  <a:srgbClr val="0D266D"/>
                </a:solidFill>
                <a:latin typeface="Arial" panose="020B0604020202020204" pitchFamily="34" charset="0"/>
                <a:cs typeface="Arial" panose="020B0604020202020204" pitchFamily="34" charset="0"/>
              </a:rPr>
              <a:t>L’utilisation de corticostéroïdes chez les personnes qui ont une MPOC augmente le risque de développer de l’ostéoporose. L’ajout d’exercices de renforcement musculaire aidera à réduire la perte de masse osseuse. </a:t>
            </a:r>
          </a:p>
          <a:p>
            <a:pPr marL="0" indent="0">
              <a:buFont typeface="Arial" panose="020B0604020202020204" pitchFamily="34" charset="0"/>
              <a:buNone/>
            </a:pPr>
            <a:endParaRPr lang="fr-CA" dirty="0">
              <a:solidFill>
                <a:srgbClr val="0D266D"/>
              </a:solidFill>
              <a:highlight>
                <a:srgbClr val="CAE7F5"/>
              </a:highlight>
              <a:latin typeface="Arial" panose="020B0604020202020204" pitchFamily="34" charset="0"/>
              <a:cs typeface="Arial" panose="020B0604020202020204" pitchFamily="34" charset="0"/>
            </a:endParaRPr>
          </a:p>
          <a:p>
            <a:pPr marL="0" indent="0">
              <a:buFont typeface="Arial" panose="020B0604020202020204" pitchFamily="34" charset="0"/>
              <a:buNone/>
            </a:pPr>
            <a:r>
              <a:rPr lang="fr-CA" b="1" dirty="0">
                <a:solidFill>
                  <a:srgbClr val="0D266D"/>
                </a:solidFill>
                <a:highlight>
                  <a:srgbClr val="CAE7F5"/>
                </a:highlight>
                <a:latin typeface="Arial" panose="020B0604020202020204" pitchFamily="34" charset="0"/>
                <a:cs typeface="Arial" panose="020B0604020202020204" pitchFamily="34" charset="0"/>
              </a:rPr>
              <a:t>2)</a:t>
            </a:r>
            <a:r>
              <a:rPr lang="fr-CA" dirty="0">
                <a:solidFill>
                  <a:srgbClr val="0D266D"/>
                </a:solidFill>
                <a:highlight>
                  <a:srgbClr val="CAE7F5"/>
                </a:highlight>
                <a:latin typeface="Arial" panose="020B0604020202020204" pitchFamily="34" charset="0"/>
                <a:cs typeface="Arial" panose="020B0604020202020204" pitchFamily="34" charset="0"/>
              </a:rPr>
              <a:t> La MPOC est associée à un dysfonctionnement des muscles périphériques, ce qui comprend une perte de masse musculaire, de la fatigue et de la faiblesse. Les exercices de renforcement musculaire aideront à maintenir la masse musculaire.</a:t>
            </a:r>
          </a:p>
          <a:p>
            <a:pPr marL="0" indent="0">
              <a:spcBef>
                <a:spcPts val="1200"/>
              </a:spcBef>
              <a:spcAft>
                <a:spcPts val="1200"/>
              </a:spcAft>
              <a:buFont typeface="Arial" panose="020B0604020202020204" pitchFamily="34" charset="0"/>
              <a:buNone/>
            </a:pPr>
            <a:r>
              <a:rPr lang="fr-CA" b="1" dirty="0">
                <a:solidFill>
                  <a:srgbClr val="0D266D"/>
                </a:solidFill>
                <a:latin typeface="Arial" panose="020B0604020202020204" pitchFamily="34" charset="0"/>
                <a:cs typeface="Arial" panose="020B0604020202020204" pitchFamily="34" charset="0"/>
              </a:rPr>
              <a:t>3) </a:t>
            </a:r>
            <a:r>
              <a:rPr lang="fr-CA" dirty="0">
                <a:solidFill>
                  <a:srgbClr val="0D266D"/>
                </a:solidFill>
                <a:latin typeface="Arial" panose="020B0604020202020204" pitchFamily="34" charset="0"/>
                <a:cs typeface="Arial" panose="020B0604020202020204" pitchFamily="34" charset="0"/>
              </a:rPr>
              <a:t>La MPOC n’a pas d’impact sur la masse musculaire. Les exercices de renforcement musculaire aideront simplement à maintenir le niveau d’autonomie de la personne et à prévenir les chutes.</a:t>
            </a:r>
          </a:p>
        </p:txBody>
      </p:sp>
    </p:spTree>
    <p:extLst>
      <p:ext uri="{BB962C8B-B14F-4D97-AF65-F5344CB8AC3E}">
        <p14:creationId xmlns:p14="http://schemas.microsoft.com/office/powerpoint/2010/main" val="12716299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9A75D-D49C-9BEB-BCBE-DA9DC5D48E4A}"/>
            </a:ext>
          </a:extLst>
        </p:cNvPr>
        <p:cNvGrpSpPr/>
        <p:nvPr/>
      </p:nvGrpSpPr>
      <p:grpSpPr>
        <a:xfrm>
          <a:off x="0" y="0"/>
          <a:ext cx="0" cy="0"/>
          <a:chOff x="0" y="0"/>
          <a:chExt cx="0" cy="0"/>
        </a:xfrm>
      </p:grpSpPr>
      <p:sp>
        <p:nvSpPr>
          <p:cNvPr id="2" name="Google Shape;316;p55">
            <a:extLst>
              <a:ext uri="{FF2B5EF4-FFF2-40B4-BE49-F238E27FC236}">
                <a16:creationId xmlns:a16="http://schemas.microsoft.com/office/drawing/2014/main" id="{207CF242-C78B-033C-ACC6-E960DA5213C3}"/>
              </a:ext>
            </a:extLst>
          </p:cNvPr>
          <p:cNvSpPr txBox="1">
            <a:spLocks/>
          </p:cNvSpPr>
          <p:nvPr>
            <p:custDataLst>
              <p:tags r:id="rId1"/>
            </p:custDataLst>
          </p:nvPr>
        </p:nvSpPr>
        <p:spPr>
          <a:xfrm>
            <a:off x="254324" y="1336363"/>
            <a:ext cx="8635352" cy="36771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200"/>
              </a:spcBef>
              <a:buClr>
                <a:schemeClr val="dk1"/>
              </a:buClr>
              <a:buSzPts val="1100"/>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L’exercice cardiovasculaire (aérobie) et les exercices de renforcement musculaire apportent tous les deux des bénéfices importants pour les personnes qui présentent une MPOC. Toutefois, il a été rapporté qu’une combinaison des deux méthodes d’entraînement serait encore plus efficace dans la prise en charge de la maladie et des conditions associées, sans toutefois modifier la capacité pulmonaire des personnes. </a:t>
            </a:r>
          </a:p>
          <a:p>
            <a:pPr marL="0" indent="0" algn="just">
              <a:spcBef>
                <a:spcPts val="1200"/>
              </a:spcBef>
              <a:buClr>
                <a:schemeClr val="dk1"/>
              </a:buClr>
              <a:buSzPts val="1100"/>
              <a:buFont typeface="Arial" panose="020B0604020202020204" pitchFamily="34" charset="0"/>
              <a:buNone/>
            </a:pPr>
            <a:r>
              <a:rPr lang="fr-CA" sz="2000" dirty="0">
                <a:solidFill>
                  <a:srgbClr val="0D266D"/>
                </a:solidFill>
                <a:latin typeface="Arial" panose="020B0604020202020204" pitchFamily="34" charset="0"/>
                <a:cs typeface="Arial" panose="020B0604020202020204" pitchFamily="34" charset="0"/>
              </a:rPr>
              <a:t>Chez les personnes avec une MPOC, on trouve souvent une dysfonction musculaire périphérique (</a:t>
            </a:r>
            <a:r>
              <a:rPr lang="fr-CA" sz="2000" dirty="0" err="1">
                <a:solidFill>
                  <a:srgbClr val="0D266D"/>
                </a:solidFill>
                <a:latin typeface="Arial" panose="020B0604020202020204" pitchFamily="34" charset="0"/>
                <a:cs typeface="Arial" panose="020B0604020202020204" pitchFamily="34" charset="0"/>
              </a:rPr>
              <a:t>O’Donnell</a:t>
            </a:r>
            <a:r>
              <a:rPr lang="fr-CA" sz="2000" dirty="0">
                <a:solidFill>
                  <a:srgbClr val="0D266D"/>
                </a:solidFill>
                <a:latin typeface="Arial" panose="020B0604020202020204" pitchFamily="34" charset="0"/>
                <a:cs typeface="Arial" panose="020B0604020202020204" pitchFamily="34" charset="0"/>
              </a:rPr>
              <a:t> D. E. et al., 2007). Cette anomalie contribue à l’intolérance à l’exercice et découle des effets combinés de l’immobilité, de l’altération du statut nutritionnel, d’une hypoxie prolongée et, peut-être, d’une inflammation systémique (</a:t>
            </a:r>
            <a:r>
              <a:rPr lang="fr-CA" sz="2000" dirty="0" err="1">
                <a:solidFill>
                  <a:srgbClr val="0D266D"/>
                </a:solidFill>
                <a:latin typeface="Arial" panose="020B0604020202020204" pitchFamily="34" charset="0"/>
                <a:cs typeface="Arial" panose="020B0604020202020204" pitchFamily="34" charset="0"/>
              </a:rPr>
              <a:t>O’Donnell</a:t>
            </a:r>
            <a:r>
              <a:rPr lang="fr-CA" sz="2000" dirty="0">
                <a:solidFill>
                  <a:srgbClr val="0D266D"/>
                </a:solidFill>
                <a:latin typeface="Arial" panose="020B0604020202020204" pitchFamily="34" charset="0"/>
                <a:cs typeface="Arial" panose="020B0604020202020204" pitchFamily="34" charset="0"/>
              </a:rPr>
              <a:t> D. E. et al., 2007). La perte de masse musculaire serait d’ailleurs un prédicteur de mortalité, et ce, indépendamment de la fonction pulmonaire (</a:t>
            </a:r>
            <a:r>
              <a:rPr lang="fr-CA" sz="2000" dirty="0" err="1">
                <a:solidFill>
                  <a:srgbClr val="0D266D"/>
                </a:solidFill>
                <a:latin typeface="Arial" panose="020B0604020202020204" pitchFamily="34" charset="0"/>
                <a:cs typeface="Arial" panose="020B0604020202020204" pitchFamily="34" charset="0"/>
              </a:rPr>
              <a:t>O’Donnell</a:t>
            </a:r>
            <a:r>
              <a:rPr lang="fr-CA" sz="2000" dirty="0">
                <a:solidFill>
                  <a:srgbClr val="0D266D"/>
                </a:solidFill>
                <a:latin typeface="Arial" panose="020B0604020202020204" pitchFamily="34" charset="0"/>
                <a:cs typeface="Arial" panose="020B0604020202020204" pitchFamily="34" charset="0"/>
              </a:rPr>
              <a:t> D. E. et al., 2007). Les exercices de renforcement musculaire seraient donc particulièrement efficaces pour réduire la dysfonction musculaire périphérique observée chez les personnes qui ont une MPOC. Ces exercices permettront également d’augmenter la masse musculaire et de réduire le risque de chutes.</a:t>
            </a:r>
          </a:p>
        </p:txBody>
      </p:sp>
    </p:spTree>
    <p:extLst>
      <p:ext uri="{BB962C8B-B14F-4D97-AF65-F5344CB8AC3E}">
        <p14:creationId xmlns:p14="http://schemas.microsoft.com/office/powerpoint/2010/main" val="18992807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49732-C107-1FCA-4969-1B99CC5636C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9B6F05A-C210-A74D-D512-BA2EEF91C763}"/>
              </a:ext>
            </a:extLst>
          </p:cNvPr>
          <p:cNvSpPr>
            <a:spLocks noGrp="1"/>
          </p:cNvSpPr>
          <p:nvPr>
            <p:ph type="title"/>
            <p:custDataLst>
              <p:tags r:id="rId1"/>
            </p:custDataLst>
          </p:nvPr>
        </p:nvSpPr>
        <p:spPr>
          <a:xfrm>
            <a:off x="1983564" y="427257"/>
            <a:ext cx="7160436" cy="609579"/>
          </a:xfrm>
        </p:spPr>
        <p:txBody>
          <a:bodyPr>
            <a:normAutofit/>
          </a:bodyPr>
          <a:lstStyle/>
          <a:p>
            <a:pPr algn="l"/>
            <a:r>
              <a:rPr lang="fr-CA" dirty="0"/>
              <a:t>Références</a:t>
            </a:r>
          </a:p>
        </p:txBody>
      </p:sp>
      <p:sp>
        <p:nvSpPr>
          <p:cNvPr id="5" name="Espace réservé du texte 4">
            <a:extLst>
              <a:ext uri="{FF2B5EF4-FFF2-40B4-BE49-F238E27FC236}">
                <a16:creationId xmlns:a16="http://schemas.microsoft.com/office/drawing/2014/main" id="{C67DC3F0-71C0-C016-4DD6-F278ED97E271}"/>
              </a:ext>
            </a:extLst>
          </p:cNvPr>
          <p:cNvSpPr>
            <a:spLocks noGrp="1"/>
          </p:cNvSpPr>
          <p:nvPr>
            <p:ph type="body" sz="quarter" idx="11"/>
            <p:custDataLst>
              <p:tags r:id="rId2"/>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39E7B1F4-09D0-67D9-A2BD-1994CC930C3A}"/>
              </a:ext>
            </a:extLst>
          </p:cNvPr>
          <p:cNvPicPr>
            <a:picLocks noChangeAspect="1"/>
          </p:cNvPicPr>
          <p:nvPr>
            <p:custDataLst>
              <p:tags r:id="rId3"/>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6" name="ZoneTexte 5">
            <a:extLst>
              <a:ext uri="{FF2B5EF4-FFF2-40B4-BE49-F238E27FC236}">
                <a16:creationId xmlns:a16="http://schemas.microsoft.com/office/drawing/2014/main" id="{843AB702-6CB4-7FFD-926B-DC6DFD7B61D6}"/>
              </a:ext>
            </a:extLst>
          </p:cNvPr>
          <p:cNvSpPr txBox="1"/>
          <p:nvPr>
            <p:custDataLst>
              <p:tags r:id="rId4"/>
            </p:custDataLst>
          </p:nvPr>
        </p:nvSpPr>
        <p:spPr>
          <a:xfrm>
            <a:off x="258792" y="1553197"/>
            <a:ext cx="8762545" cy="4247317"/>
          </a:xfrm>
          <a:prstGeom prst="rect">
            <a:avLst/>
          </a:prstGeom>
          <a:noFill/>
        </p:spPr>
        <p:txBody>
          <a:bodyPr wrap="square">
            <a:spAutoFit/>
          </a:bodyPr>
          <a:lstStyle/>
          <a:p>
            <a:pPr marL="447675" indent="-447675"/>
            <a:r>
              <a:rPr lang="fr-CA" sz="1200" dirty="0">
                <a:latin typeface="Arial" panose="020B0604020202020204" pitchFamily="34" charset="0"/>
                <a:cs typeface="Arial" panose="020B0604020202020204" pitchFamily="34" charset="0"/>
              </a:rPr>
              <a:t>Association pulmonaire du Québec. (2024). </a:t>
            </a:r>
            <a:r>
              <a:rPr lang="fr-CA" sz="1200" i="1" dirty="0">
                <a:latin typeface="Arial" panose="020B0604020202020204" pitchFamily="34" charset="0"/>
                <a:cs typeface="Arial" panose="020B0604020202020204" pitchFamily="34" charset="0"/>
              </a:rPr>
              <a:t>MPOC, Emphysème et Bronchite. </a:t>
            </a:r>
            <a:r>
              <a:rPr lang="fr-CA" sz="1200" i="1" dirty="0">
                <a:latin typeface="Arial" panose="020B0604020202020204" pitchFamily="34" charset="0"/>
                <a:cs typeface="Arial" panose="020B0604020202020204" pitchFamily="34" charset="0"/>
                <a:hlinkClick r:id="rId9"/>
              </a:rPr>
              <a:t>https://poumonquebec.ca/maladies/mpoc/?gad_source=1&amp;gclid=CjwKCAjw-qi_BhBxEiwAkxvbkKuHqzgsACzTP-9XOkUQelH-u5Z0TpjIErE1W5mh62U1m3897VLsnxoC9HsQAvD_BwE</a:t>
            </a:r>
            <a:endParaRPr lang="fr-CA" sz="1200" i="1" dirty="0">
              <a:latin typeface="Arial" panose="020B0604020202020204" pitchFamily="34" charset="0"/>
              <a:cs typeface="Arial" panose="020B0604020202020204" pitchFamily="34" charset="0"/>
            </a:endParaRPr>
          </a:p>
          <a:p>
            <a:pPr marL="447675" marR="0" indent="-447675"/>
            <a:endParaRPr lang="fr-CA" sz="1200" dirty="0">
              <a:latin typeface="Arial" panose="020B0604020202020204" pitchFamily="34" charset="0"/>
              <a:cs typeface="Arial" panose="020B0604020202020204" pitchFamily="34" charset="0"/>
            </a:endParaRPr>
          </a:p>
          <a:p>
            <a:pPr marR="0"/>
            <a:endParaRPr lang="fr-CA" sz="1200" dirty="0">
              <a:latin typeface="Arial" panose="020B0604020202020204" pitchFamily="34" charset="0"/>
              <a:cs typeface="Arial" panose="020B0604020202020204" pitchFamily="34" charset="0"/>
            </a:endParaRPr>
          </a:p>
          <a:p>
            <a:pPr marL="447675" marR="0" indent="-447675"/>
            <a:r>
              <a:rPr lang="fr-CA" sz="1200" dirty="0" err="1">
                <a:latin typeface="Arial" panose="020B0604020202020204" pitchFamily="34" charset="0"/>
                <a:cs typeface="Arial" panose="020B0604020202020204" pitchFamily="34" charset="0"/>
              </a:rPr>
              <a:t>MacNee</a:t>
            </a:r>
            <a:r>
              <a:rPr lang="fr-CA" sz="1200" dirty="0">
                <a:latin typeface="Arial" panose="020B0604020202020204" pitchFamily="34" charset="0"/>
                <a:cs typeface="Arial" panose="020B0604020202020204" pitchFamily="34" charset="0"/>
              </a:rPr>
              <a:t>, W. (2012). </a:t>
            </a:r>
            <a:r>
              <a:rPr lang="fr-CA" sz="1200" dirty="0" err="1">
                <a:latin typeface="Arial" panose="020B0604020202020204" pitchFamily="34" charset="0"/>
                <a:cs typeface="Arial" panose="020B0604020202020204" pitchFamily="34" charset="0"/>
              </a:rPr>
              <a:t>Chapter</a:t>
            </a:r>
            <a:r>
              <a:rPr lang="fr-CA" sz="1200" dirty="0">
                <a:latin typeface="Arial" panose="020B0604020202020204" pitchFamily="34" charset="0"/>
                <a:cs typeface="Arial" panose="020B0604020202020204" pitchFamily="34" charset="0"/>
              </a:rPr>
              <a:t> 41 - </a:t>
            </a:r>
            <a:r>
              <a:rPr lang="fr-CA" sz="1200" dirty="0" err="1">
                <a:latin typeface="Arial" panose="020B0604020202020204" pitchFamily="34" charset="0"/>
                <a:cs typeface="Arial" panose="020B0604020202020204" pitchFamily="34" charset="0"/>
              </a:rPr>
              <a:t>Chronic</a:t>
            </a:r>
            <a:r>
              <a:rPr lang="fr-CA" sz="1200" dirty="0">
                <a:latin typeface="Arial" panose="020B0604020202020204" pitchFamily="34" charset="0"/>
                <a:cs typeface="Arial" panose="020B0604020202020204" pitchFamily="34" charset="0"/>
              </a:rPr>
              <a:t> Obstructive </a:t>
            </a:r>
            <a:r>
              <a:rPr lang="fr-CA" sz="1200" dirty="0" err="1">
                <a:latin typeface="Arial" panose="020B0604020202020204" pitchFamily="34" charset="0"/>
                <a:cs typeface="Arial" panose="020B0604020202020204" pitchFamily="34" charset="0"/>
              </a:rPr>
              <a:t>Pulmonary</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Disease</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Epidemiology</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Pathophysiology</a:t>
            </a:r>
            <a:r>
              <a:rPr lang="fr-CA" sz="1200" dirty="0">
                <a:latin typeface="Arial" panose="020B0604020202020204" pitchFamily="34" charset="0"/>
                <a:cs typeface="Arial" panose="020B0604020202020204" pitchFamily="34" charset="0"/>
              </a:rPr>
              <a:t>, and </a:t>
            </a:r>
            <a:r>
              <a:rPr lang="fr-CA" sz="1200" dirty="0" err="1">
                <a:latin typeface="Arial" panose="020B0604020202020204" pitchFamily="34" charset="0"/>
                <a:cs typeface="Arial" panose="020B0604020202020204" pitchFamily="34" charset="0"/>
              </a:rPr>
              <a:t>Clinical</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Evaluation</a:t>
            </a:r>
            <a:r>
              <a:rPr lang="fr-CA" sz="1200" dirty="0">
                <a:latin typeface="Arial" panose="020B0604020202020204" pitchFamily="34" charset="0"/>
                <a:cs typeface="Arial" panose="020B0604020202020204" pitchFamily="34" charset="0"/>
              </a:rPr>
              <a:t>. Dans S. G. Spiro, G. A. Silvestri, &amp; A. </a:t>
            </a:r>
            <a:r>
              <a:rPr lang="fr-CA" sz="1200" dirty="0" err="1">
                <a:latin typeface="Arial" panose="020B0604020202020204" pitchFamily="34" charset="0"/>
                <a:cs typeface="Arial" panose="020B0604020202020204" pitchFamily="34" charset="0"/>
              </a:rPr>
              <a:t>Agustí</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Éds</a:t>
            </a:r>
            <a:r>
              <a:rPr lang="fr-CA" sz="1200" dirty="0">
                <a:latin typeface="Arial" panose="020B0604020202020204" pitchFamily="34" charset="0"/>
                <a:cs typeface="Arial" panose="020B0604020202020204" pitchFamily="34" charset="0"/>
              </a:rPr>
              <a:t>.), </a:t>
            </a:r>
            <a:r>
              <a:rPr lang="fr-CA" sz="1200" i="1" dirty="0" err="1">
                <a:latin typeface="Arial" panose="020B0604020202020204" pitchFamily="34" charset="0"/>
                <a:cs typeface="Arial" panose="020B0604020202020204" pitchFamily="34" charset="0"/>
              </a:rPr>
              <a:t>Clinical</a:t>
            </a:r>
            <a:r>
              <a:rPr lang="fr-CA" sz="1200" i="1" dirty="0">
                <a:latin typeface="Arial" panose="020B0604020202020204" pitchFamily="34" charset="0"/>
                <a:cs typeface="Arial" panose="020B0604020202020204" pitchFamily="34" charset="0"/>
              </a:rPr>
              <a:t> </a:t>
            </a:r>
            <a:r>
              <a:rPr lang="fr-CA" sz="1200" i="1" dirty="0" err="1">
                <a:latin typeface="Arial" panose="020B0604020202020204" pitchFamily="34" charset="0"/>
                <a:cs typeface="Arial" panose="020B0604020202020204" pitchFamily="34" charset="0"/>
              </a:rPr>
              <a:t>Respiratory</a:t>
            </a:r>
            <a:r>
              <a:rPr lang="fr-CA" sz="1200" i="1" dirty="0">
                <a:latin typeface="Arial" panose="020B0604020202020204" pitchFamily="34" charset="0"/>
                <a:cs typeface="Arial" panose="020B0604020202020204" pitchFamily="34" charset="0"/>
              </a:rPr>
              <a:t> </a:t>
            </a:r>
            <a:r>
              <a:rPr lang="fr-CA" sz="1200" i="1" dirty="0" err="1">
                <a:latin typeface="Arial" panose="020B0604020202020204" pitchFamily="34" charset="0"/>
                <a:cs typeface="Arial" panose="020B0604020202020204" pitchFamily="34" charset="0"/>
              </a:rPr>
              <a:t>Medicine</a:t>
            </a:r>
            <a:r>
              <a:rPr lang="fr-CA" sz="1200" i="1" dirty="0">
                <a:latin typeface="Arial" panose="020B0604020202020204" pitchFamily="34" charset="0"/>
                <a:cs typeface="Arial" panose="020B0604020202020204" pitchFamily="34" charset="0"/>
              </a:rPr>
              <a:t> (</a:t>
            </a:r>
            <a:r>
              <a:rPr lang="fr-CA" sz="1200" i="1" dirty="0" err="1">
                <a:latin typeface="Arial" panose="020B0604020202020204" pitchFamily="34" charset="0"/>
                <a:cs typeface="Arial" panose="020B0604020202020204" pitchFamily="34" charset="0"/>
              </a:rPr>
              <a:t>Fourth</a:t>
            </a:r>
            <a:r>
              <a:rPr lang="fr-CA" sz="1200" i="1" dirty="0">
                <a:latin typeface="Arial" panose="020B0604020202020204" pitchFamily="34" charset="0"/>
                <a:cs typeface="Arial" panose="020B0604020202020204" pitchFamily="34" charset="0"/>
              </a:rPr>
              <a:t> Edition) (pp. 531-552). W.B. Saunders. </a:t>
            </a:r>
            <a:r>
              <a:rPr lang="fr-CA" sz="1200" i="1" dirty="0">
                <a:latin typeface="Arial" panose="020B0604020202020204" pitchFamily="34" charset="0"/>
                <a:cs typeface="Arial" panose="020B0604020202020204" pitchFamily="34" charset="0"/>
                <a:hlinkClick r:id="rId10"/>
              </a:rPr>
              <a:t>https://doi.org/https://doi.org/10.1016/B978-1-4557-0792-8.00041-6</a:t>
            </a:r>
            <a:endParaRPr lang="fr-CA" sz="1200" i="1" dirty="0">
              <a:latin typeface="Arial" panose="020B0604020202020204" pitchFamily="34" charset="0"/>
              <a:cs typeface="Arial" panose="020B0604020202020204" pitchFamily="34" charset="0"/>
            </a:endParaRPr>
          </a:p>
          <a:p>
            <a:pPr marR="0"/>
            <a:endParaRPr lang="fr-CA" sz="1200" dirty="0">
              <a:latin typeface="Arial" panose="020B0604020202020204" pitchFamily="34" charset="0"/>
              <a:cs typeface="Arial" panose="020B0604020202020204" pitchFamily="34" charset="0"/>
            </a:endParaRPr>
          </a:p>
          <a:p>
            <a:pPr marL="447675" marR="0" indent="-447675"/>
            <a:r>
              <a:rPr lang="fr-CA" sz="1200" dirty="0" err="1">
                <a:latin typeface="Arial" panose="020B0604020202020204" pitchFamily="34" charset="0"/>
                <a:cs typeface="Arial" panose="020B0604020202020204" pitchFamily="34" charset="0"/>
              </a:rPr>
              <a:t>O'Donnell</a:t>
            </a:r>
            <a:r>
              <a:rPr lang="fr-CA" sz="1200" dirty="0">
                <a:latin typeface="Arial" panose="020B0604020202020204" pitchFamily="34" charset="0"/>
                <a:cs typeface="Arial" panose="020B0604020202020204" pitchFamily="34" charset="0"/>
              </a:rPr>
              <a:t>, D. E., Aaron, S., </a:t>
            </a:r>
            <a:r>
              <a:rPr lang="fr-CA" sz="1200" dirty="0" err="1">
                <a:latin typeface="Arial" panose="020B0604020202020204" pitchFamily="34" charset="0"/>
                <a:cs typeface="Arial" panose="020B0604020202020204" pitchFamily="34" charset="0"/>
              </a:rPr>
              <a:t>Bourbeau</a:t>
            </a:r>
            <a:r>
              <a:rPr lang="fr-CA" sz="1200" dirty="0">
                <a:latin typeface="Arial" panose="020B0604020202020204" pitchFamily="34" charset="0"/>
                <a:cs typeface="Arial" panose="020B0604020202020204" pitchFamily="34" charset="0"/>
              </a:rPr>
              <a:t>, J., Hernandez, P., Marciniuk, D. D., Balter, M., Ford, G., Gervais, A., Goldstein, R., </a:t>
            </a:r>
            <a:r>
              <a:rPr lang="fr-CA" sz="1200" dirty="0" err="1">
                <a:latin typeface="Arial" panose="020B0604020202020204" pitchFamily="34" charset="0"/>
                <a:cs typeface="Arial" panose="020B0604020202020204" pitchFamily="34" charset="0"/>
              </a:rPr>
              <a:t>Hodder</a:t>
            </a:r>
            <a:r>
              <a:rPr lang="fr-CA" sz="1200" dirty="0">
                <a:latin typeface="Arial" panose="020B0604020202020204" pitchFamily="34" charset="0"/>
                <a:cs typeface="Arial" panose="020B0604020202020204" pitchFamily="34" charset="0"/>
              </a:rPr>
              <a:t>, R., Kaplan, A., Keenan, S., Lacasse, Y., Maltais, F., Road, J., Rocker, G., Sin, D., </a:t>
            </a:r>
            <a:r>
              <a:rPr lang="fr-CA" sz="1200" dirty="0" err="1">
                <a:latin typeface="Arial" panose="020B0604020202020204" pitchFamily="34" charset="0"/>
                <a:cs typeface="Arial" panose="020B0604020202020204" pitchFamily="34" charset="0"/>
              </a:rPr>
              <a:t>Sinuff</a:t>
            </a:r>
            <a:r>
              <a:rPr lang="fr-CA" sz="1200" dirty="0">
                <a:latin typeface="Arial" panose="020B0604020202020204" pitchFamily="34" charset="0"/>
                <a:cs typeface="Arial" panose="020B0604020202020204" pitchFamily="34" charset="0"/>
              </a:rPr>
              <a:t>, T., &amp; </a:t>
            </a:r>
            <a:r>
              <a:rPr lang="fr-CA" sz="1200" dirty="0" err="1">
                <a:latin typeface="Arial" panose="020B0604020202020204" pitchFamily="34" charset="0"/>
                <a:cs typeface="Arial" panose="020B0604020202020204" pitchFamily="34" charset="0"/>
              </a:rPr>
              <a:t>Voduc</a:t>
            </a:r>
            <a:r>
              <a:rPr lang="fr-CA" sz="1200" dirty="0">
                <a:latin typeface="Arial" panose="020B0604020202020204" pitchFamily="34" charset="0"/>
                <a:cs typeface="Arial" panose="020B0604020202020204" pitchFamily="34" charset="0"/>
              </a:rPr>
              <a:t>, N. (2007). Canadian </a:t>
            </a:r>
            <a:r>
              <a:rPr lang="fr-CA" sz="1200" dirty="0" err="1">
                <a:latin typeface="Arial" panose="020B0604020202020204" pitchFamily="34" charset="0"/>
                <a:cs typeface="Arial" panose="020B0604020202020204" pitchFamily="34" charset="0"/>
              </a:rPr>
              <a:t>Thoracic</a:t>
            </a:r>
            <a:r>
              <a:rPr lang="fr-CA" sz="1200" dirty="0">
                <a:latin typeface="Arial" panose="020B0604020202020204" pitchFamily="34" charset="0"/>
                <a:cs typeface="Arial" panose="020B0604020202020204" pitchFamily="34" charset="0"/>
              </a:rPr>
              <a:t> Society </a:t>
            </a:r>
            <a:r>
              <a:rPr lang="fr-CA" sz="1200" dirty="0" err="1">
                <a:latin typeface="Arial" panose="020B0604020202020204" pitchFamily="34" charset="0"/>
                <a:cs typeface="Arial" panose="020B0604020202020204" pitchFamily="34" charset="0"/>
              </a:rPr>
              <a:t>recommendations</a:t>
            </a:r>
            <a:r>
              <a:rPr lang="fr-CA" sz="1200" dirty="0">
                <a:latin typeface="Arial" panose="020B0604020202020204" pitchFamily="34" charset="0"/>
                <a:cs typeface="Arial" panose="020B0604020202020204" pitchFamily="34" charset="0"/>
              </a:rPr>
              <a:t> for management of </a:t>
            </a:r>
            <a:r>
              <a:rPr lang="fr-CA" sz="1200" dirty="0" err="1">
                <a:latin typeface="Arial" panose="020B0604020202020204" pitchFamily="34" charset="0"/>
                <a:cs typeface="Arial" panose="020B0604020202020204" pitchFamily="34" charset="0"/>
              </a:rPr>
              <a:t>chronic</a:t>
            </a:r>
            <a:r>
              <a:rPr lang="fr-CA" sz="1200" dirty="0">
                <a:latin typeface="Arial" panose="020B0604020202020204" pitchFamily="34" charset="0"/>
                <a:cs typeface="Arial" panose="020B0604020202020204" pitchFamily="34" charset="0"/>
              </a:rPr>
              <a:t> obstructive </a:t>
            </a:r>
            <a:r>
              <a:rPr lang="fr-CA" sz="1200" dirty="0" err="1">
                <a:latin typeface="Arial" panose="020B0604020202020204" pitchFamily="34" charset="0"/>
                <a:cs typeface="Arial" panose="020B0604020202020204" pitchFamily="34" charset="0"/>
              </a:rPr>
              <a:t>pulmonary</a:t>
            </a:r>
            <a:r>
              <a:rPr lang="fr-CA" sz="1200" dirty="0">
                <a:latin typeface="Arial" panose="020B0604020202020204" pitchFamily="34" charset="0"/>
                <a:cs typeface="Arial" panose="020B0604020202020204" pitchFamily="34" charset="0"/>
              </a:rPr>
              <a:t> </a:t>
            </a:r>
            <a:r>
              <a:rPr lang="fr-CA" sz="1200" dirty="0" err="1">
                <a:latin typeface="Arial" panose="020B0604020202020204" pitchFamily="34" charset="0"/>
                <a:cs typeface="Arial" panose="020B0604020202020204" pitchFamily="34" charset="0"/>
              </a:rPr>
              <a:t>disease</a:t>
            </a:r>
            <a:r>
              <a:rPr lang="fr-CA" sz="1200" dirty="0">
                <a:latin typeface="Arial" panose="020B0604020202020204" pitchFamily="34" charset="0"/>
                <a:cs typeface="Arial" panose="020B0604020202020204" pitchFamily="34" charset="0"/>
              </a:rPr>
              <a:t> - 2007 update. </a:t>
            </a:r>
            <a:r>
              <a:rPr lang="fr-CA" sz="1200" i="1" dirty="0">
                <a:latin typeface="Arial" panose="020B0604020202020204" pitchFamily="34" charset="0"/>
                <a:cs typeface="Arial" panose="020B0604020202020204" pitchFamily="34" charset="0"/>
              </a:rPr>
              <a:t>Canadian </a:t>
            </a:r>
            <a:r>
              <a:rPr lang="fr-CA" sz="1200" i="1" dirty="0" err="1">
                <a:latin typeface="Arial" panose="020B0604020202020204" pitchFamily="34" charset="0"/>
                <a:cs typeface="Arial" panose="020B0604020202020204" pitchFamily="34" charset="0"/>
              </a:rPr>
              <a:t>Respiratory</a:t>
            </a:r>
            <a:r>
              <a:rPr lang="fr-CA" sz="1200" i="1" dirty="0">
                <a:latin typeface="Arial" panose="020B0604020202020204" pitchFamily="34" charset="0"/>
                <a:cs typeface="Arial" panose="020B0604020202020204" pitchFamily="34" charset="0"/>
              </a:rPr>
              <a:t> Journal, 14 </a:t>
            </a:r>
            <a:r>
              <a:rPr lang="fr-CA" sz="1200" i="1" dirty="0" err="1">
                <a:latin typeface="Arial" panose="020B0604020202020204" pitchFamily="34" charset="0"/>
                <a:cs typeface="Arial" panose="020B0604020202020204" pitchFamily="34" charset="0"/>
              </a:rPr>
              <a:t>Suppl</a:t>
            </a:r>
            <a:r>
              <a:rPr lang="fr-CA" sz="1200" i="1" dirty="0">
                <a:latin typeface="Arial" panose="020B0604020202020204" pitchFamily="34" charset="0"/>
                <a:cs typeface="Arial" panose="020B0604020202020204" pitchFamily="34" charset="0"/>
              </a:rPr>
              <a:t> B(</a:t>
            </a:r>
            <a:r>
              <a:rPr lang="fr-CA" sz="1200" i="1" dirty="0" err="1">
                <a:latin typeface="Arial" panose="020B0604020202020204" pitchFamily="34" charset="0"/>
                <a:cs typeface="Arial" panose="020B0604020202020204" pitchFamily="34" charset="0"/>
              </a:rPr>
              <a:t>Suppl</a:t>
            </a:r>
            <a:r>
              <a:rPr lang="fr-CA" sz="1200" i="1" dirty="0">
                <a:latin typeface="Arial" panose="020B0604020202020204" pitchFamily="34" charset="0"/>
                <a:cs typeface="Arial" panose="020B0604020202020204" pitchFamily="34" charset="0"/>
              </a:rPr>
              <a:t> B), 5b-32b. </a:t>
            </a:r>
            <a:r>
              <a:rPr lang="fr-CA" sz="1200" i="1" dirty="0">
                <a:latin typeface="Arial" panose="020B0604020202020204" pitchFamily="34" charset="0"/>
                <a:cs typeface="Arial" panose="020B0604020202020204" pitchFamily="34" charset="0"/>
                <a:hlinkClick r:id="rId11"/>
              </a:rPr>
              <a:t>https://doi.org/10.1155/2007/830570</a:t>
            </a:r>
            <a:endParaRPr lang="fr-CA" sz="1200" i="1" dirty="0">
              <a:latin typeface="Arial" panose="020B0604020202020204" pitchFamily="34" charset="0"/>
              <a:cs typeface="Arial" panose="020B0604020202020204" pitchFamily="34" charset="0"/>
            </a:endParaRPr>
          </a:p>
          <a:p>
            <a:pPr marR="0"/>
            <a:endParaRPr lang="fr-CA" sz="1200" dirty="0">
              <a:latin typeface="Arial" panose="020B0604020202020204" pitchFamily="34" charset="0"/>
              <a:cs typeface="Arial" panose="020B0604020202020204" pitchFamily="34" charset="0"/>
            </a:endParaRPr>
          </a:p>
          <a:p>
            <a:pPr marR="0"/>
            <a:r>
              <a:rPr lang="fr-CA" sz="1200" dirty="0" err="1">
                <a:latin typeface="Arial" panose="020B0604020202020204" pitchFamily="34" charset="0"/>
                <a:cs typeface="Arial" panose="020B0604020202020204" pitchFamily="34" charset="0"/>
              </a:rPr>
              <a:t>Peiffer</a:t>
            </a:r>
            <a:r>
              <a:rPr lang="fr-CA" sz="1200" dirty="0">
                <a:latin typeface="Arial" panose="020B0604020202020204" pitchFamily="34" charset="0"/>
                <a:cs typeface="Arial" panose="020B0604020202020204" pitchFamily="34" charset="0"/>
              </a:rPr>
              <a:t>, G. (s.d.). </a:t>
            </a:r>
            <a:r>
              <a:rPr lang="fr-CA" sz="1200" i="1" dirty="0">
                <a:latin typeface="Arial" panose="020B0604020202020204" pitchFamily="34" charset="0"/>
                <a:cs typeface="Arial" panose="020B0604020202020204" pitchFamily="34" charset="0"/>
              </a:rPr>
              <a:t>Activité physique et sevrage tabagique. </a:t>
            </a:r>
            <a:r>
              <a:rPr lang="fr-CA" sz="1200" i="1" dirty="0">
                <a:latin typeface="Arial" panose="020B0604020202020204" pitchFamily="34" charset="0"/>
                <a:cs typeface="Arial" panose="020B0604020202020204" pitchFamily="34" charset="0"/>
                <a:hlinkClick r:id="rId12"/>
              </a:rPr>
              <a:t>https://www.respadd.org/wp-content/uploads/2024/07/1.PEIFFER.pdf</a:t>
            </a:r>
            <a:endParaRPr lang="fr-CA" sz="1200" i="1" dirty="0">
              <a:latin typeface="Arial" panose="020B0604020202020204" pitchFamily="34" charset="0"/>
              <a:cs typeface="Arial" panose="020B0604020202020204" pitchFamily="34" charset="0"/>
            </a:endParaRPr>
          </a:p>
          <a:p>
            <a:pPr marR="0"/>
            <a:endParaRPr lang="fr-CA" sz="1200" dirty="0">
              <a:latin typeface="Arial" panose="020B0604020202020204" pitchFamily="34" charset="0"/>
              <a:cs typeface="Arial" panose="020B0604020202020204" pitchFamily="34" charset="0"/>
            </a:endParaRPr>
          </a:p>
          <a:p>
            <a:pPr marL="447675" marR="0" indent="-447675"/>
            <a:r>
              <a:rPr lang="fr-CA" sz="1200" dirty="0">
                <a:latin typeface="Arial" panose="020B0604020202020204" pitchFamily="34" charset="0"/>
                <a:cs typeface="Arial" panose="020B0604020202020204" pitchFamily="34" charset="0"/>
              </a:rPr>
              <a:t>Plateforme en transfert de connaissances </a:t>
            </a:r>
            <a:r>
              <a:rPr lang="fr-CA" sz="1200" dirty="0" err="1">
                <a:latin typeface="Arial" panose="020B0604020202020204" pitchFamily="34" charset="0"/>
                <a:cs typeface="Arial" panose="020B0604020202020204" pitchFamily="34" charset="0"/>
              </a:rPr>
              <a:t>Coeur</a:t>
            </a:r>
            <a:r>
              <a:rPr lang="fr-CA" sz="1200" dirty="0">
                <a:latin typeface="Arial" panose="020B0604020202020204" pitchFamily="34" charset="0"/>
                <a:cs typeface="Arial" panose="020B0604020202020204" pitchFamily="34" charset="0"/>
              </a:rPr>
              <a:t>-Poumons-Métabolisme. (2025). </a:t>
            </a:r>
            <a:r>
              <a:rPr lang="fr-CA" sz="1200" i="1" dirty="0">
                <a:latin typeface="Arial" panose="020B0604020202020204" pitchFamily="34" charset="0"/>
                <a:cs typeface="Arial" panose="020B0604020202020204" pitchFamily="34" charset="0"/>
              </a:rPr>
              <a:t>Maladies respiratoires : MPOC (bronchite chronique et emphysème). </a:t>
            </a:r>
            <a:r>
              <a:rPr lang="fr-CA" sz="1200" i="1" dirty="0">
                <a:latin typeface="Arial" panose="020B0604020202020204" pitchFamily="34" charset="0"/>
                <a:cs typeface="Arial" panose="020B0604020202020204" pitchFamily="34" charset="0"/>
                <a:hlinkClick r:id="rId13"/>
              </a:rPr>
              <a:t>https://www.coeurpoumons.ca/maladies/maladies-respiratoires/mpoc/</a:t>
            </a:r>
            <a:endParaRPr lang="fr-CA" sz="1200" i="1" dirty="0">
              <a:latin typeface="Arial" panose="020B0604020202020204" pitchFamily="34" charset="0"/>
              <a:cs typeface="Arial" panose="020B0604020202020204" pitchFamily="34" charset="0"/>
            </a:endParaRPr>
          </a:p>
          <a:p>
            <a:pPr marR="0"/>
            <a:endParaRPr lang="fr-CA" sz="1200" dirty="0">
              <a:latin typeface="Arial" panose="020B0604020202020204" pitchFamily="34" charset="0"/>
              <a:cs typeface="Arial" panose="020B0604020202020204" pitchFamily="34" charset="0"/>
            </a:endParaRPr>
          </a:p>
          <a:p>
            <a:pPr marL="447675" marR="0" indent="-447675"/>
            <a:r>
              <a:rPr lang="fr-CA" sz="1200" dirty="0">
                <a:latin typeface="Arial" panose="020B0604020202020204" pitchFamily="34" charset="0"/>
                <a:cs typeface="Arial" panose="020B0604020202020204" pitchFamily="34" charset="0"/>
              </a:rPr>
              <a:t>Vézina, F.-A. (2019, novembre). À chacun son traitement. </a:t>
            </a:r>
            <a:r>
              <a:rPr lang="fr-CA" sz="1200" i="1" dirty="0">
                <a:latin typeface="Arial" panose="020B0604020202020204" pitchFamily="34" charset="0"/>
                <a:cs typeface="Arial" panose="020B0604020202020204" pitchFamily="34" charset="0"/>
              </a:rPr>
              <a:t>INFO-RQESR : le magazine des professionnels en santé respiratoire, 2-5. </a:t>
            </a:r>
            <a:r>
              <a:rPr lang="fr-CA" sz="1200" i="1" dirty="0">
                <a:latin typeface="Arial" panose="020B0604020202020204" pitchFamily="34" charset="0"/>
                <a:cs typeface="Arial" panose="020B0604020202020204" pitchFamily="34" charset="0"/>
                <a:hlinkClick r:id="rId14"/>
              </a:rPr>
              <a:t>https://www.rqesr.ca/stock/fra/rqesr_novembre2019_low_2.pdf</a:t>
            </a:r>
            <a:endParaRPr lang="fr-CA" sz="1200" i="1" dirty="0">
              <a:latin typeface="Arial" panose="020B0604020202020204" pitchFamily="34" charset="0"/>
              <a:cs typeface="Arial" panose="020B0604020202020204" pitchFamily="34" charset="0"/>
            </a:endParaRPr>
          </a:p>
          <a:p>
            <a:pPr marR="0"/>
            <a:endParaRPr lang="fr-C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27248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218EF-6B32-4481-6A91-0789CE05AF3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9B1EF23-FDEF-8FC0-5EB4-2C18BC995819}"/>
              </a:ext>
            </a:extLst>
          </p:cNvPr>
          <p:cNvSpPr>
            <a:spLocks noGrp="1"/>
          </p:cNvSpPr>
          <p:nvPr>
            <p:ph type="title"/>
            <p:custDataLst>
              <p:tags r:id="rId1"/>
            </p:custDataLst>
          </p:nvPr>
        </p:nvSpPr>
        <p:spPr>
          <a:xfrm>
            <a:off x="1983564" y="427257"/>
            <a:ext cx="7160436" cy="609579"/>
          </a:xfrm>
        </p:spPr>
        <p:txBody>
          <a:bodyPr>
            <a:normAutofit/>
          </a:bodyPr>
          <a:lstStyle/>
          <a:p>
            <a:pPr algn="l"/>
            <a:r>
              <a:rPr lang="fr-CA" dirty="0"/>
              <a:t>Bibliographie</a:t>
            </a:r>
          </a:p>
        </p:txBody>
      </p:sp>
      <p:sp>
        <p:nvSpPr>
          <p:cNvPr id="5" name="Espace réservé du texte 4">
            <a:extLst>
              <a:ext uri="{FF2B5EF4-FFF2-40B4-BE49-F238E27FC236}">
                <a16:creationId xmlns:a16="http://schemas.microsoft.com/office/drawing/2014/main" id="{2B4117FD-1B73-7627-FA10-119ACB5E3703}"/>
              </a:ext>
            </a:extLst>
          </p:cNvPr>
          <p:cNvSpPr>
            <a:spLocks noGrp="1"/>
          </p:cNvSpPr>
          <p:nvPr>
            <p:ph type="body" sz="quarter" idx="11"/>
            <p:custDataLst>
              <p:tags r:id="rId2"/>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CB522E27-B573-0581-C9C6-A46CA9FDA5D6}"/>
              </a:ext>
            </a:extLst>
          </p:cNvPr>
          <p:cNvPicPr>
            <a:picLocks noChangeAspect="1"/>
          </p:cNvPicPr>
          <p:nvPr>
            <p:custDataLst>
              <p:tags r:id="rId3"/>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6" name="ZoneTexte 5">
            <a:extLst>
              <a:ext uri="{FF2B5EF4-FFF2-40B4-BE49-F238E27FC236}">
                <a16:creationId xmlns:a16="http://schemas.microsoft.com/office/drawing/2014/main" id="{44CC1CDE-9499-C8EF-A1A3-0FA0870FDBFD}"/>
              </a:ext>
            </a:extLst>
          </p:cNvPr>
          <p:cNvSpPr txBox="1"/>
          <p:nvPr>
            <p:custDataLst>
              <p:tags r:id="rId4"/>
            </p:custDataLst>
          </p:nvPr>
        </p:nvSpPr>
        <p:spPr>
          <a:xfrm>
            <a:off x="156119" y="1587354"/>
            <a:ext cx="8876371" cy="4555093"/>
          </a:xfrm>
          <a:prstGeom prst="rect">
            <a:avLst/>
          </a:prstGeom>
          <a:noFill/>
        </p:spPr>
        <p:txBody>
          <a:bodyPr wrap="square">
            <a:spAutoFit/>
          </a:bodyPr>
          <a:lstStyle/>
          <a:p>
            <a:pPr marL="447675" marR="0" indent="-447675"/>
            <a:r>
              <a:rPr lang="fr-CA" sz="1000" dirty="0" err="1">
                <a:latin typeface="Arial" panose="020B0604020202020204" pitchFamily="34" charset="0"/>
                <a:cs typeface="Arial" panose="020B0604020202020204" pitchFamily="34" charset="0"/>
              </a:rPr>
              <a:t>Agustí</a:t>
            </a:r>
            <a:r>
              <a:rPr lang="fr-CA" sz="1000" dirty="0">
                <a:latin typeface="Arial" panose="020B0604020202020204" pitchFamily="34" charset="0"/>
                <a:cs typeface="Arial" panose="020B0604020202020204" pitchFamily="34" charset="0"/>
              </a:rPr>
              <a:t>, A., </a:t>
            </a:r>
            <a:r>
              <a:rPr lang="fr-CA" sz="1000" dirty="0" err="1">
                <a:latin typeface="Arial" panose="020B0604020202020204" pitchFamily="34" charset="0"/>
                <a:cs typeface="Arial" panose="020B0604020202020204" pitchFamily="34" charset="0"/>
              </a:rPr>
              <a:t>Celli</a:t>
            </a:r>
            <a:r>
              <a:rPr lang="fr-CA" sz="1000" dirty="0">
                <a:latin typeface="Arial" panose="020B0604020202020204" pitchFamily="34" charset="0"/>
                <a:cs typeface="Arial" panose="020B0604020202020204" pitchFamily="34" charset="0"/>
              </a:rPr>
              <a:t>, B. R., </a:t>
            </a:r>
            <a:r>
              <a:rPr lang="fr-CA" sz="1000" dirty="0" err="1">
                <a:latin typeface="Arial" panose="020B0604020202020204" pitchFamily="34" charset="0"/>
                <a:cs typeface="Arial" panose="020B0604020202020204" pitchFamily="34" charset="0"/>
              </a:rPr>
              <a:t>Criner</a:t>
            </a:r>
            <a:r>
              <a:rPr lang="fr-CA" sz="1000" dirty="0">
                <a:latin typeface="Arial" panose="020B0604020202020204" pitchFamily="34" charset="0"/>
                <a:cs typeface="Arial" panose="020B0604020202020204" pitchFamily="34" charset="0"/>
              </a:rPr>
              <a:t>, G. J., </a:t>
            </a:r>
            <a:r>
              <a:rPr lang="fr-CA" sz="1000" dirty="0" err="1">
                <a:latin typeface="Arial" panose="020B0604020202020204" pitchFamily="34" charset="0"/>
                <a:cs typeface="Arial" panose="020B0604020202020204" pitchFamily="34" charset="0"/>
              </a:rPr>
              <a:t>Halpin</a:t>
            </a:r>
            <a:r>
              <a:rPr lang="fr-CA" sz="1000" dirty="0">
                <a:latin typeface="Arial" panose="020B0604020202020204" pitchFamily="34" charset="0"/>
                <a:cs typeface="Arial" panose="020B0604020202020204" pitchFamily="34" charset="0"/>
              </a:rPr>
              <a:t>, D., </a:t>
            </a:r>
            <a:r>
              <a:rPr lang="fr-CA" sz="1000" dirty="0" err="1">
                <a:latin typeface="Arial" panose="020B0604020202020204" pitchFamily="34" charset="0"/>
                <a:cs typeface="Arial" panose="020B0604020202020204" pitchFamily="34" charset="0"/>
              </a:rPr>
              <a:t>Anzueto</a:t>
            </a:r>
            <a:r>
              <a:rPr lang="fr-CA" sz="1000" dirty="0">
                <a:latin typeface="Arial" panose="020B0604020202020204" pitchFamily="34" charset="0"/>
                <a:cs typeface="Arial" panose="020B0604020202020204" pitchFamily="34" charset="0"/>
              </a:rPr>
              <a:t>, A., Barnes, P., </a:t>
            </a:r>
            <a:r>
              <a:rPr lang="fr-CA" sz="1000" dirty="0" err="1">
                <a:latin typeface="Arial" panose="020B0604020202020204" pitchFamily="34" charset="0"/>
                <a:cs typeface="Arial" panose="020B0604020202020204" pitchFamily="34" charset="0"/>
              </a:rPr>
              <a:t>Bourbeau</a:t>
            </a:r>
            <a:r>
              <a:rPr lang="fr-CA" sz="1000" dirty="0">
                <a:latin typeface="Arial" panose="020B0604020202020204" pitchFamily="34" charset="0"/>
                <a:cs typeface="Arial" panose="020B0604020202020204" pitchFamily="34" charset="0"/>
              </a:rPr>
              <a:t>, J., Han, M. K., Martinez, F. J., Montes de </a:t>
            </a:r>
            <a:r>
              <a:rPr lang="fr-CA" sz="1000" dirty="0" err="1">
                <a:latin typeface="Arial" panose="020B0604020202020204" pitchFamily="34" charset="0"/>
                <a:cs typeface="Arial" panose="020B0604020202020204" pitchFamily="34" charset="0"/>
              </a:rPr>
              <a:t>Oca</a:t>
            </a:r>
            <a:r>
              <a:rPr lang="fr-CA" sz="1000" dirty="0">
                <a:latin typeface="Arial" panose="020B0604020202020204" pitchFamily="34" charset="0"/>
                <a:cs typeface="Arial" panose="020B0604020202020204" pitchFamily="34" charset="0"/>
              </a:rPr>
              <a:t>, M., Mortimer, K., Papi, A., </a:t>
            </a:r>
            <a:r>
              <a:rPr lang="fr-CA" sz="1000" dirty="0" err="1">
                <a:latin typeface="Arial" panose="020B0604020202020204" pitchFamily="34" charset="0"/>
                <a:cs typeface="Arial" panose="020B0604020202020204" pitchFamily="34" charset="0"/>
              </a:rPr>
              <a:t>Pavord</a:t>
            </a:r>
            <a:r>
              <a:rPr lang="fr-CA" sz="1000" dirty="0">
                <a:latin typeface="Arial" panose="020B0604020202020204" pitchFamily="34" charset="0"/>
                <a:cs typeface="Arial" panose="020B0604020202020204" pitchFamily="34" charset="0"/>
              </a:rPr>
              <a:t>, I., Roche, N., Salvi, S., Sin, D. D., Singh, D., </a:t>
            </a:r>
            <a:r>
              <a:rPr lang="fr-CA" sz="1000" dirty="0" err="1">
                <a:latin typeface="Arial" panose="020B0604020202020204" pitchFamily="34" charset="0"/>
                <a:cs typeface="Arial" panose="020B0604020202020204" pitchFamily="34" charset="0"/>
              </a:rPr>
              <a:t>Stockley</a:t>
            </a:r>
            <a:r>
              <a:rPr lang="fr-CA" sz="1000" dirty="0">
                <a:latin typeface="Arial" panose="020B0604020202020204" pitchFamily="34" charset="0"/>
                <a:cs typeface="Arial" panose="020B0604020202020204" pitchFamily="34" charset="0"/>
              </a:rPr>
              <a:t>, R., </a:t>
            </a:r>
            <a:r>
              <a:rPr lang="fr-CA" sz="1000" dirty="0" err="1">
                <a:latin typeface="Arial" panose="020B0604020202020204" pitchFamily="34" charset="0"/>
                <a:cs typeface="Arial" panose="020B0604020202020204" pitchFamily="34" charset="0"/>
              </a:rPr>
              <a:t>López</a:t>
            </a:r>
            <a:r>
              <a:rPr lang="fr-CA" sz="1000" dirty="0">
                <a:latin typeface="Arial" panose="020B0604020202020204" pitchFamily="34" charset="0"/>
                <a:cs typeface="Arial" panose="020B0604020202020204" pitchFamily="34" charset="0"/>
              </a:rPr>
              <a:t> Varela, M. V., ... </a:t>
            </a:r>
            <a:r>
              <a:rPr lang="fr-CA" sz="1000" dirty="0" err="1">
                <a:latin typeface="Arial" panose="020B0604020202020204" pitchFamily="34" charset="0"/>
                <a:cs typeface="Arial" panose="020B0604020202020204" pitchFamily="34" charset="0"/>
              </a:rPr>
              <a:t>Vogelmeier</a:t>
            </a:r>
            <a:r>
              <a:rPr lang="fr-CA" sz="1000" dirty="0">
                <a:latin typeface="Arial" panose="020B0604020202020204" pitchFamily="34" charset="0"/>
                <a:cs typeface="Arial" panose="020B0604020202020204" pitchFamily="34" charset="0"/>
              </a:rPr>
              <a:t>, C. F. (2023). Global Initiative for </a:t>
            </a:r>
            <a:r>
              <a:rPr lang="fr-CA" sz="1000" dirty="0" err="1">
                <a:latin typeface="Arial" panose="020B0604020202020204" pitchFamily="34" charset="0"/>
                <a:cs typeface="Arial" panose="020B0604020202020204" pitchFamily="34" charset="0"/>
              </a:rPr>
              <a:t>Chronic</a:t>
            </a:r>
            <a:r>
              <a:rPr lang="fr-CA" sz="1000" dirty="0">
                <a:latin typeface="Arial" panose="020B0604020202020204" pitchFamily="34" charset="0"/>
                <a:cs typeface="Arial" panose="020B0604020202020204" pitchFamily="34" charset="0"/>
              </a:rPr>
              <a:t> Obstructive Lung </a:t>
            </a:r>
            <a:r>
              <a:rPr lang="fr-CA" sz="1000" dirty="0" err="1">
                <a:latin typeface="Arial" panose="020B0604020202020204" pitchFamily="34" charset="0"/>
                <a:cs typeface="Arial" panose="020B0604020202020204" pitchFamily="34" charset="0"/>
              </a:rPr>
              <a:t>Disease</a:t>
            </a:r>
            <a:r>
              <a:rPr lang="fr-CA" sz="1000" dirty="0">
                <a:latin typeface="Arial" panose="020B0604020202020204" pitchFamily="34" charset="0"/>
                <a:cs typeface="Arial" panose="020B0604020202020204" pitchFamily="34" charset="0"/>
              </a:rPr>
              <a:t> 2023 Report: GOLD </a:t>
            </a:r>
            <a:r>
              <a:rPr lang="fr-CA" sz="1000" dirty="0" err="1">
                <a:latin typeface="Arial" panose="020B0604020202020204" pitchFamily="34" charset="0"/>
                <a:cs typeface="Arial" panose="020B0604020202020204" pitchFamily="34" charset="0"/>
              </a:rPr>
              <a:t>Executive</a:t>
            </a:r>
            <a:r>
              <a:rPr lang="fr-CA" sz="1000" dirty="0">
                <a:latin typeface="Arial" panose="020B0604020202020204" pitchFamily="34" charset="0"/>
                <a:cs typeface="Arial" panose="020B0604020202020204" pitchFamily="34" charset="0"/>
              </a:rPr>
              <a:t> </a:t>
            </a:r>
            <a:r>
              <a:rPr lang="fr-CA" sz="1000" dirty="0" err="1">
                <a:latin typeface="Arial" panose="020B0604020202020204" pitchFamily="34" charset="0"/>
                <a:cs typeface="Arial" panose="020B0604020202020204" pitchFamily="34" charset="0"/>
              </a:rPr>
              <a:t>Summary</a:t>
            </a:r>
            <a:r>
              <a:rPr lang="fr-CA" sz="1000" dirty="0">
                <a:latin typeface="Arial" panose="020B0604020202020204" pitchFamily="34" charset="0"/>
                <a:cs typeface="Arial" panose="020B0604020202020204" pitchFamily="34" charset="0"/>
              </a:rPr>
              <a:t>. </a:t>
            </a:r>
            <a:r>
              <a:rPr lang="fr-CA" sz="1000" i="1" dirty="0">
                <a:latin typeface="Arial" panose="020B0604020202020204" pitchFamily="34" charset="0"/>
                <a:cs typeface="Arial" panose="020B0604020202020204" pitchFamily="34" charset="0"/>
              </a:rPr>
              <a:t>American Journal of </a:t>
            </a:r>
            <a:r>
              <a:rPr lang="fr-CA" sz="1000" i="1" dirty="0" err="1">
                <a:latin typeface="Arial" panose="020B0604020202020204" pitchFamily="34" charset="0"/>
                <a:cs typeface="Arial" panose="020B0604020202020204" pitchFamily="34" charset="0"/>
              </a:rPr>
              <a:t>Respiratory</a:t>
            </a:r>
            <a:r>
              <a:rPr lang="fr-CA" sz="1000" i="1" dirty="0">
                <a:latin typeface="Arial" panose="020B0604020202020204" pitchFamily="34" charset="0"/>
                <a:cs typeface="Arial" panose="020B0604020202020204" pitchFamily="34" charset="0"/>
              </a:rPr>
              <a:t> and Critical Care </a:t>
            </a:r>
            <a:r>
              <a:rPr lang="fr-CA" sz="1000" i="1" dirty="0" err="1">
                <a:latin typeface="Arial" panose="020B0604020202020204" pitchFamily="34" charset="0"/>
                <a:cs typeface="Arial" panose="020B0604020202020204" pitchFamily="34" charset="0"/>
              </a:rPr>
              <a:t>Medicine</a:t>
            </a:r>
            <a:r>
              <a:rPr lang="fr-CA" sz="1000" i="1" dirty="0">
                <a:latin typeface="Arial" panose="020B0604020202020204" pitchFamily="34" charset="0"/>
                <a:cs typeface="Arial" panose="020B0604020202020204" pitchFamily="34" charset="0"/>
              </a:rPr>
              <a:t>, 207(7), 819-837. </a:t>
            </a:r>
            <a:r>
              <a:rPr lang="fr-CA" sz="1000" i="1" dirty="0">
                <a:latin typeface="Arial" panose="020B0604020202020204" pitchFamily="34" charset="0"/>
                <a:cs typeface="Arial" panose="020B0604020202020204" pitchFamily="34" charset="0"/>
                <a:hlinkClick r:id="rId9"/>
              </a:rPr>
              <a:t>https://doi.org/10.1164/rccm.202301-0106PP</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L="447675" marR="0" indent="-447675"/>
            <a:r>
              <a:rPr lang="en-US" sz="1000" dirty="0">
                <a:latin typeface="Arial" panose="020B0604020202020204" pitchFamily="34" charset="0"/>
                <a:cs typeface="Arial" panose="020B0604020202020204" pitchFamily="34" charset="0"/>
              </a:rPr>
              <a:t>American College of Sports Medicine, Liguori, G., Feito, Y., Fountaine, C., &amp; Roy, B. A. (2022). </a:t>
            </a:r>
            <a:r>
              <a:rPr lang="en-US" sz="1000" i="1" dirty="0">
                <a:latin typeface="Arial" panose="020B0604020202020204" pitchFamily="34" charset="0"/>
                <a:cs typeface="Arial" panose="020B0604020202020204" pitchFamily="34" charset="0"/>
              </a:rPr>
              <a:t>ACSM's guidelines for exercise testing and prescription (Eleventh edition). Wolters Kluwer. </a:t>
            </a:r>
          </a:p>
          <a:p>
            <a:pPr marR="0"/>
            <a:endParaRPr lang="fr-CA" sz="1000" dirty="0">
              <a:latin typeface="Arial" panose="020B0604020202020204" pitchFamily="34" charset="0"/>
              <a:cs typeface="Arial" panose="020B0604020202020204" pitchFamily="34" charset="0"/>
            </a:endParaRPr>
          </a:p>
          <a:p>
            <a:pPr marL="447675" marR="0" indent="-447675"/>
            <a:r>
              <a:rPr lang="fr-CA" sz="1000" dirty="0">
                <a:latin typeface="Arial" panose="020B0604020202020204" pitchFamily="34" charset="0"/>
                <a:cs typeface="Arial" panose="020B0604020202020204" pitchFamily="34" charset="0"/>
              </a:rPr>
              <a:t>Association pulmonaire du Québec. (2024). </a:t>
            </a:r>
            <a:r>
              <a:rPr lang="fr-CA" sz="1000" i="1" dirty="0">
                <a:latin typeface="Arial" panose="020B0604020202020204" pitchFamily="34" charset="0"/>
                <a:cs typeface="Arial" panose="020B0604020202020204" pitchFamily="34" charset="0"/>
              </a:rPr>
              <a:t>MPOC, Emphysème et Bronchite. </a:t>
            </a:r>
            <a:r>
              <a:rPr lang="fr-CA" sz="1000" i="1" dirty="0">
                <a:latin typeface="Arial" panose="020B0604020202020204" pitchFamily="34" charset="0"/>
                <a:cs typeface="Arial" panose="020B0604020202020204" pitchFamily="34" charset="0"/>
                <a:hlinkClick r:id="rId10"/>
              </a:rPr>
              <a:t>https://poumonquebec.ca/maladies/mpoc/?gad_source=1&amp;gclid=CjwKCAjw-qi_BhBxEiwAkxvbkKuHqzgsACzTP-9XOkUQelH-u5Z0TpjIErE1W5mh62U1m3897VLsnxoC9HsQAvD_BwE</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L="447675" marR="0" indent="-447675"/>
            <a:r>
              <a:rPr lang="en-US" sz="1000" dirty="0">
                <a:latin typeface="Arial" panose="020B0604020202020204" pitchFamily="34" charset="0"/>
                <a:cs typeface="Arial" panose="020B0604020202020204" pitchFamily="34" charset="0"/>
              </a:rPr>
              <a:t>Borg, G. (1990). Psychophysical scaling with applications in physical work and the perception of exertion. </a:t>
            </a:r>
            <a:r>
              <a:rPr lang="en-US" sz="1000" i="1" dirty="0">
                <a:latin typeface="Arial" panose="020B0604020202020204" pitchFamily="34" charset="0"/>
                <a:cs typeface="Arial" panose="020B0604020202020204" pitchFamily="34" charset="0"/>
              </a:rPr>
              <a:t>Scandinavian Journal of Work, Environment &amp; Health, 16 Suppl 1, 55-58. </a:t>
            </a:r>
            <a:r>
              <a:rPr lang="en-US" sz="1000" i="1" dirty="0">
                <a:latin typeface="Arial" panose="020B0604020202020204" pitchFamily="34" charset="0"/>
                <a:cs typeface="Arial" panose="020B0604020202020204" pitchFamily="34" charset="0"/>
                <a:hlinkClick r:id="rId11"/>
              </a:rPr>
              <a:t>https://doi.org/10.5271/sjweh.1815</a:t>
            </a:r>
            <a:endParaRPr lang="en-US"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L="447675" marR="0" indent="-447675"/>
            <a:r>
              <a:rPr lang="fr-CA" sz="1000" dirty="0" err="1">
                <a:latin typeface="Arial" panose="020B0604020202020204" pitchFamily="34" charset="0"/>
                <a:cs typeface="Arial" panose="020B0604020202020204" pitchFamily="34" charset="0"/>
              </a:rPr>
              <a:t>Bourbeau</a:t>
            </a:r>
            <a:r>
              <a:rPr lang="fr-CA" sz="1000" dirty="0">
                <a:latin typeface="Arial" panose="020B0604020202020204" pitchFamily="34" charset="0"/>
                <a:cs typeface="Arial" panose="020B0604020202020204" pitchFamily="34" charset="0"/>
              </a:rPr>
              <a:t>, J., </a:t>
            </a:r>
            <a:r>
              <a:rPr lang="fr-CA" sz="1000" dirty="0" err="1">
                <a:latin typeface="Arial" panose="020B0604020202020204" pitchFamily="34" charset="0"/>
                <a:cs typeface="Arial" panose="020B0604020202020204" pitchFamily="34" charset="0"/>
              </a:rPr>
              <a:t>Bhutani</a:t>
            </a:r>
            <a:r>
              <a:rPr lang="fr-CA" sz="1000" dirty="0">
                <a:latin typeface="Arial" panose="020B0604020202020204" pitchFamily="34" charset="0"/>
                <a:cs typeface="Arial" panose="020B0604020202020204" pitchFamily="34" charset="0"/>
              </a:rPr>
              <a:t>, M., Hernandez, P., Aaron, S. D., Beauchesne, M.-F., </a:t>
            </a:r>
            <a:r>
              <a:rPr lang="fr-CA" sz="1000" dirty="0" err="1">
                <a:latin typeface="Arial" panose="020B0604020202020204" pitchFamily="34" charset="0"/>
                <a:cs typeface="Arial" panose="020B0604020202020204" pitchFamily="34" charset="0"/>
              </a:rPr>
              <a:t>Kermelly</a:t>
            </a:r>
            <a:r>
              <a:rPr lang="fr-CA" sz="1000" dirty="0">
                <a:latin typeface="Arial" panose="020B0604020202020204" pitchFamily="34" charset="0"/>
                <a:cs typeface="Arial" panose="020B0604020202020204" pitchFamily="34" charset="0"/>
              </a:rPr>
              <a:t>, S. B., D’</a:t>
            </a:r>
            <a:r>
              <a:rPr lang="fr-CA" sz="1000" dirty="0" err="1">
                <a:latin typeface="Arial" panose="020B0604020202020204" pitchFamily="34" charset="0"/>
                <a:cs typeface="Arial" panose="020B0604020202020204" pitchFamily="34" charset="0"/>
              </a:rPr>
              <a:t>Urzo</a:t>
            </a:r>
            <a:r>
              <a:rPr lang="fr-CA" sz="1000" dirty="0">
                <a:latin typeface="Arial" panose="020B0604020202020204" pitchFamily="34" charset="0"/>
                <a:cs typeface="Arial" panose="020B0604020202020204" pitchFamily="34" charset="0"/>
              </a:rPr>
              <a:t>, A., Lal, A., Maltais, F., Marciniuk, J. D., </a:t>
            </a:r>
            <a:r>
              <a:rPr lang="fr-CA" sz="1000" dirty="0" err="1">
                <a:latin typeface="Arial" panose="020B0604020202020204" pitchFamily="34" charset="0"/>
                <a:cs typeface="Arial" panose="020B0604020202020204" pitchFamily="34" charset="0"/>
              </a:rPr>
              <a:t>Mulpuru</a:t>
            </a:r>
            <a:r>
              <a:rPr lang="fr-CA" sz="1000" dirty="0">
                <a:latin typeface="Arial" panose="020B0604020202020204" pitchFamily="34" charset="0"/>
                <a:cs typeface="Arial" panose="020B0604020202020204" pitchFamily="34" charset="0"/>
              </a:rPr>
              <a:t>, S., </a:t>
            </a:r>
            <a:r>
              <a:rPr lang="fr-CA" sz="1000" dirty="0" err="1">
                <a:latin typeface="Arial" panose="020B0604020202020204" pitchFamily="34" charset="0"/>
                <a:cs typeface="Arial" panose="020B0604020202020204" pitchFamily="34" charset="0"/>
              </a:rPr>
              <a:t>Penz</a:t>
            </a:r>
            <a:r>
              <a:rPr lang="fr-CA" sz="1000" dirty="0">
                <a:latin typeface="Arial" panose="020B0604020202020204" pitchFamily="34" charset="0"/>
                <a:cs typeface="Arial" panose="020B0604020202020204" pitchFamily="34" charset="0"/>
              </a:rPr>
              <a:t>, E., Sin, D. D., Van Dam, A., Wald, J., Walker, B. L., &amp; Marciniuk, D. D. (2023). 2023 Canadian </a:t>
            </a:r>
            <a:r>
              <a:rPr lang="fr-CA" sz="1000" dirty="0" err="1">
                <a:latin typeface="Arial" panose="020B0604020202020204" pitchFamily="34" charset="0"/>
                <a:cs typeface="Arial" panose="020B0604020202020204" pitchFamily="34" charset="0"/>
              </a:rPr>
              <a:t>Thoracic</a:t>
            </a:r>
            <a:r>
              <a:rPr lang="fr-CA" sz="1000" dirty="0">
                <a:latin typeface="Arial" panose="020B0604020202020204" pitchFamily="34" charset="0"/>
                <a:cs typeface="Arial" panose="020B0604020202020204" pitchFamily="34" charset="0"/>
              </a:rPr>
              <a:t> Society Guideline on </a:t>
            </a:r>
            <a:r>
              <a:rPr lang="fr-CA" sz="1000" dirty="0" err="1">
                <a:latin typeface="Arial" panose="020B0604020202020204" pitchFamily="34" charset="0"/>
                <a:cs typeface="Arial" panose="020B0604020202020204" pitchFamily="34" charset="0"/>
              </a:rPr>
              <a:t>Pharmacotherapy</a:t>
            </a:r>
            <a:r>
              <a:rPr lang="fr-CA" sz="1000" dirty="0">
                <a:latin typeface="Arial" panose="020B0604020202020204" pitchFamily="34" charset="0"/>
                <a:cs typeface="Arial" panose="020B0604020202020204" pitchFamily="34" charset="0"/>
              </a:rPr>
              <a:t> in Patients </a:t>
            </a:r>
            <a:r>
              <a:rPr lang="fr-CA" sz="1000" dirty="0" err="1">
                <a:latin typeface="Arial" panose="020B0604020202020204" pitchFamily="34" charset="0"/>
                <a:cs typeface="Arial" panose="020B0604020202020204" pitchFamily="34" charset="0"/>
              </a:rPr>
              <a:t>With</a:t>
            </a:r>
            <a:r>
              <a:rPr lang="fr-CA" sz="1000" dirty="0">
                <a:latin typeface="Arial" panose="020B0604020202020204" pitchFamily="34" charset="0"/>
                <a:cs typeface="Arial" panose="020B0604020202020204" pitchFamily="34" charset="0"/>
              </a:rPr>
              <a:t> Stable COPD. </a:t>
            </a:r>
            <a:r>
              <a:rPr lang="fr-CA" sz="1000" i="1" dirty="0">
                <a:latin typeface="Arial" panose="020B0604020202020204" pitchFamily="34" charset="0"/>
                <a:cs typeface="Arial" panose="020B0604020202020204" pitchFamily="34" charset="0"/>
              </a:rPr>
              <a:t>CHEST, 164(5), 1159-1183. </a:t>
            </a:r>
            <a:r>
              <a:rPr lang="fr-CA" sz="1000" i="1" dirty="0">
                <a:latin typeface="Arial" panose="020B0604020202020204" pitchFamily="34" charset="0"/>
                <a:cs typeface="Arial" panose="020B0604020202020204" pitchFamily="34" charset="0"/>
                <a:hlinkClick r:id="rId12"/>
              </a:rPr>
              <a:t>https://doi.org/https://doi.org/10.1016/j.chest.2023.08.014</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L="447675" indent="-447675"/>
            <a:r>
              <a:rPr lang="fr-CA" sz="1000" dirty="0">
                <a:latin typeface="Arial" panose="020B0604020202020204" pitchFamily="34" charset="0"/>
                <a:cs typeface="Arial" panose="020B0604020202020204" pitchFamily="34" charset="0"/>
              </a:rPr>
              <a:t>Consortium national de formation en santé (CNFS) - Volet Université d'Ottawa. (2025). </a:t>
            </a:r>
            <a:r>
              <a:rPr lang="fr-CA" sz="1000" i="1" dirty="0">
                <a:latin typeface="Arial" panose="020B0604020202020204" pitchFamily="34" charset="0"/>
                <a:cs typeface="Arial" panose="020B0604020202020204" pitchFamily="34" charset="0"/>
              </a:rPr>
              <a:t>Maladie pulmonaire obstructive chronique (MPOC). </a:t>
            </a:r>
            <a:r>
              <a:rPr lang="fr-CA" sz="1000" i="1" dirty="0">
                <a:latin typeface="Arial" panose="020B0604020202020204" pitchFamily="34" charset="0"/>
                <a:cs typeface="Arial" panose="020B0604020202020204" pitchFamily="34" charset="0"/>
                <a:hlinkClick r:id="rId13"/>
              </a:rPr>
              <a:t>https://cnfs.ca/pathologies/maladie-pulmonaire-obstructive-chronique-mpoc</a:t>
            </a:r>
            <a:endParaRPr lang="fr-CA" sz="1000" i="1" dirty="0">
              <a:latin typeface="Arial" panose="020B0604020202020204" pitchFamily="34" charset="0"/>
              <a:cs typeface="Arial" panose="020B0604020202020204" pitchFamily="34" charset="0"/>
            </a:endParaRPr>
          </a:p>
          <a:p>
            <a:pPr marL="447675" marR="0" indent="-447675"/>
            <a:endParaRPr lang="fr-CA" sz="1000" dirty="0">
              <a:latin typeface="Arial" panose="020B0604020202020204" pitchFamily="34" charset="0"/>
              <a:cs typeface="Arial" panose="020B0604020202020204" pitchFamily="34" charset="0"/>
            </a:endParaRPr>
          </a:p>
          <a:p>
            <a:pPr marL="447675" indent="-447675"/>
            <a:r>
              <a:rPr lang="fr-CA" sz="1000" dirty="0">
                <a:latin typeface="Arial" panose="020B0604020202020204" pitchFamily="34" charset="0"/>
                <a:cs typeface="Arial" panose="020B0604020202020204" pitchFamily="34" charset="0"/>
              </a:rPr>
              <a:t>L’association pulmonaire (</a:t>
            </a:r>
            <a:r>
              <a:rPr lang="fr-CA" sz="1000" dirty="0" err="1">
                <a:latin typeface="Arial" panose="020B0604020202020204" pitchFamily="34" charset="0"/>
                <a:cs typeface="Arial" panose="020B0604020202020204" pitchFamily="34" charset="0"/>
              </a:rPr>
              <a:t>n.d</a:t>
            </a:r>
            <a:r>
              <a:rPr lang="fr-CA" sz="1000" dirty="0">
                <a:latin typeface="Arial" panose="020B0604020202020204" pitchFamily="34" charset="0"/>
                <a:cs typeface="Arial" panose="020B0604020202020204" pitchFamily="34" charset="0"/>
              </a:rPr>
              <a:t>.). Un manuel de MPOC.</a:t>
            </a:r>
            <a:r>
              <a:rPr lang="fr-CA" sz="1000" i="1" dirty="0">
                <a:latin typeface="Arial" panose="020B0604020202020204" pitchFamily="34" charset="0"/>
                <a:cs typeface="Arial" panose="020B0604020202020204" pitchFamily="34" charset="0"/>
              </a:rPr>
              <a:t> </a:t>
            </a:r>
            <a:r>
              <a:rPr lang="fr-CA" sz="1000" i="1" dirty="0">
                <a:latin typeface="Arial" panose="020B0604020202020204" pitchFamily="34" charset="0"/>
                <a:cs typeface="Arial" panose="020B0604020202020204" pitchFamily="34" charset="0"/>
                <a:hlinkClick r:id="rId14"/>
              </a:rPr>
              <a:t>https://www.poumon.ca/sites/default/files/LungAssociation_COPDHandbook_FR.pdf</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R="0"/>
            <a:r>
              <a:rPr lang="fr-CA" sz="1000" dirty="0">
                <a:latin typeface="Arial" panose="020B0604020202020204" pitchFamily="34" charset="0"/>
                <a:cs typeface="Arial" panose="020B0604020202020204" pitchFamily="34" charset="0"/>
              </a:rPr>
              <a:t>Santé Canada. (2001). </a:t>
            </a:r>
            <a:r>
              <a:rPr lang="fr-CA" sz="1000" i="1" dirty="0">
                <a:latin typeface="Arial" panose="020B0604020202020204" pitchFamily="34" charset="0"/>
                <a:cs typeface="Arial" panose="020B0604020202020204" pitchFamily="34" charset="0"/>
              </a:rPr>
              <a:t>Portail des médicaments et produits de santé : </a:t>
            </a:r>
            <a:r>
              <a:rPr lang="fr-CA" sz="1000" i="1" dirty="0" err="1">
                <a:latin typeface="Arial" panose="020B0604020202020204" pitchFamily="34" charset="0"/>
                <a:cs typeface="Arial" panose="020B0604020202020204" pitchFamily="34" charset="0"/>
              </a:rPr>
              <a:t>Ventolin</a:t>
            </a:r>
            <a:r>
              <a:rPr lang="fr-CA" sz="1000" i="1" dirty="0">
                <a:latin typeface="Arial" panose="020B0604020202020204" pitchFamily="34" charset="0"/>
                <a:cs typeface="Arial" panose="020B0604020202020204" pitchFamily="34" charset="0"/>
              </a:rPr>
              <a:t> HFA. </a:t>
            </a:r>
            <a:r>
              <a:rPr lang="fr-CA" sz="1000" i="1" dirty="0">
                <a:latin typeface="Arial" panose="020B0604020202020204" pitchFamily="34" charset="0"/>
                <a:cs typeface="Arial" panose="020B0604020202020204" pitchFamily="34" charset="0"/>
                <a:hlinkClick r:id="rId15"/>
              </a:rPr>
              <a:t>https://pmps.hpfb-dgpsa.ca/dhpp/resource/65137</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R="0"/>
            <a:r>
              <a:rPr lang="fr-CA" sz="1000" dirty="0">
                <a:latin typeface="Arial" panose="020B0604020202020204" pitchFamily="34" charset="0"/>
                <a:cs typeface="Arial" panose="020B0604020202020204" pitchFamily="34" charset="0"/>
              </a:rPr>
              <a:t>Santé Canada. (2018). </a:t>
            </a:r>
            <a:r>
              <a:rPr lang="fr-CA" sz="1000" i="1" dirty="0">
                <a:latin typeface="Arial" panose="020B0604020202020204" pitchFamily="34" charset="0"/>
                <a:cs typeface="Arial" panose="020B0604020202020204" pitchFamily="34" charset="0"/>
              </a:rPr>
              <a:t>Portail des médicaments et produits de santé : </a:t>
            </a:r>
            <a:r>
              <a:rPr lang="fr-CA" sz="1000" i="1" dirty="0" err="1">
                <a:latin typeface="Arial" panose="020B0604020202020204" pitchFamily="34" charset="0"/>
                <a:cs typeface="Arial" panose="020B0604020202020204" pitchFamily="34" charset="0"/>
              </a:rPr>
              <a:t>Trelegy</a:t>
            </a:r>
            <a:r>
              <a:rPr lang="fr-CA" sz="1000" i="1" dirty="0">
                <a:latin typeface="Arial" panose="020B0604020202020204" pitchFamily="34" charset="0"/>
                <a:cs typeface="Arial" panose="020B0604020202020204" pitchFamily="34" charset="0"/>
              </a:rPr>
              <a:t> </a:t>
            </a:r>
            <a:r>
              <a:rPr lang="fr-CA" sz="1000" i="1" dirty="0" err="1">
                <a:latin typeface="Arial" panose="020B0604020202020204" pitchFamily="34" charset="0"/>
                <a:cs typeface="Arial" panose="020B0604020202020204" pitchFamily="34" charset="0"/>
              </a:rPr>
              <a:t>Ellipta</a:t>
            </a:r>
            <a:r>
              <a:rPr lang="fr-CA" sz="1000" i="1" dirty="0">
                <a:latin typeface="Arial" panose="020B0604020202020204" pitchFamily="34" charset="0"/>
                <a:cs typeface="Arial" panose="020B0604020202020204" pitchFamily="34" charset="0"/>
              </a:rPr>
              <a:t>. </a:t>
            </a:r>
            <a:r>
              <a:rPr lang="fr-CA" sz="1000" i="1" dirty="0">
                <a:latin typeface="Arial" panose="020B0604020202020204" pitchFamily="34" charset="0"/>
                <a:cs typeface="Arial" panose="020B0604020202020204" pitchFamily="34" charset="0"/>
                <a:hlinkClick r:id="rId16"/>
              </a:rPr>
              <a:t>https://pmps.hpfb-dgpsa.ca/dhpp/resource/96469</a:t>
            </a:r>
            <a:endParaRPr lang="fr-CA" sz="1000" i="1" dirty="0">
              <a:latin typeface="Arial" panose="020B0604020202020204" pitchFamily="34" charset="0"/>
              <a:cs typeface="Arial" panose="020B0604020202020204" pitchFamily="34" charset="0"/>
            </a:endParaRPr>
          </a:p>
          <a:p>
            <a:pPr marR="0"/>
            <a:endParaRPr lang="fr-CA" sz="1000" dirty="0">
              <a:latin typeface="Arial" panose="020B0604020202020204" pitchFamily="34" charset="0"/>
              <a:cs typeface="Arial" panose="020B0604020202020204" pitchFamily="34" charset="0"/>
            </a:endParaRPr>
          </a:p>
          <a:p>
            <a:pPr marL="447675" marR="0" indent="-447675"/>
            <a:r>
              <a:rPr lang="fr-CA" sz="1000" dirty="0">
                <a:latin typeface="Arial" panose="020B0604020202020204" pitchFamily="34" charset="0"/>
                <a:cs typeface="Arial" panose="020B0604020202020204" pitchFamily="34" charset="0"/>
              </a:rPr>
              <a:t>Wise, R. A. (2024). </a:t>
            </a:r>
            <a:r>
              <a:rPr lang="fr-CA" sz="1000" i="1" dirty="0">
                <a:latin typeface="Arial" panose="020B0604020202020204" pitchFamily="34" charset="0"/>
                <a:cs typeface="Arial" panose="020B0604020202020204" pitchFamily="34" charset="0"/>
              </a:rPr>
              <a:t>Broncho-pneumopathie chronique obstructive (BPCO). </a:t>
            </a:r>
            <a:r>
              <a:rPr lang="fr-CA" sz="1000" i="1" dirty="0">
                <a:latin typeface="Arial" panose="020B0604020202020204" pitchFamily="34" charset="0"/>
                <a:cs typeface="Arial" panose="020B0604020202020204" pitchFamily="34" charset="0"/>
                <a:hlinkClick r:id="rId17"/>
              </a:rPr>
              <a:t>https://www.merckmanuals.com/fr-ca/professional/troubles-pulmonaires/broncho-pneumopathie-chronique-obstructive-bpco-et-troubles-apparentés/broncho-pneumopathie-chronique-obstructive-bpco</a:t>
            </a:r>
            <a:endParaRPr lang="fr-CA" sz="1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20920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F4152-CA32-8EFD-EC08-01465D76CBA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6EA616B-5CD9-065D-EBC7-D00BF3C6E647}"/>
              </a:ext>
            </a:extLst>
          </p:cNvPr>
          <p:cNvSpPr>
            <a:spLocks noGrp="1"/>
          </p:cNvSpPr>
          <p:nvPr>
            <p:ph type="title"/>
            <p:custDataLst>
              <p:tags r:id="rId1"/>
            </p:custDataLst>
          </p:nvPr>
        </p:nvSpPr>
        <p:spPr>
          <a:xfrm>
            <a:off x="1983564" y="427257"/>
            <a:ext cx="7160436" cy="609579"/>
          </a:xfrm>
        </p:spPr>
        <p:txBody>
          <a:bodyPr>
            <a:normAutofit/>
          </a:bodyPr>
          <a:lstStyle/>
          <a:p>
            <a:pPr algn="l"/>
            <a:r>
              <a:rPr lang="fr-CA" dirty="0"/>
              <a:t>Remerciements</a:t>
            </a:r>
          </a:p>
        </p:txBody>
      </p:sp>
      <p:sp>
        <p:nvSpPr>
          <p:cNvPr id="5" name="Espace réservé du texte 4">
            <a:extLst>
              <a:ext uri="{FF2B5EF4-FFF2-40B4-BE49-F238E27FC236}">
                <a16:creationId xmlns:a16="http://schemas.microsoft.com/office/drawing/2014/main" id="{9AFD967F-6D9A-A70A-8C3C-9597A3E8D7B5}"/>
              </a:ext>
            </a:extLst>
          </p:cNvPr>
          <p:cNvSpPr>
            <a:spLocks noGrp="1"/>
          </p:cNvSpPr>
          <p:nvPr>
            <p:ph type="body" sz="quarter" idx="11"/>
            <p:custDataLst>
              <p:tags r:id="rId2"/>
            </p:custDataLst>
          </p:nvPr>
        </p:nvSpPr>
        <p:spPr>
          <a:xfrm>
            <a:off x="258792" y="6385388"/>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89E085ED-22A2-CC6A-E8DD-39B9DC08E018}"/>
              </a:ext>
            </a:extLst>
          </p:cNvPr>
          <p:cNvPicPr>
            <a:picLocks noChangeAspect="1"/>
          </p:cNvPicPr>
          <p:nvPr>
            <p:custDataLst>
              <p:tags r:id="rId3"/>
            </p:custDataLst>
          </p:nvPr>
        </p:nvPicPr>
        <p:blipFill>
          <a:blip r:embed="rId6">
            <a:extLst>
              <a:ext uri="{96DAC541-7B7A-43D3-8B79-37D633B846F1}">
                <asvg:svgBlip xmlns:asvg="http://schemas.microsoft.com/office/drawing/2016/SVG/main" r:embed="rId7"/>
              </a:ext>
            </a:extLst>
          </a:blip>
          <a:stretch>
            <a:fillRect/>
          </a:stretch>
        </p:blipFill>
        <p:spPr>
          <a:xfrm>
            <a:off x="811283" y="103364"/>
            <a:ext cx="1087261" cy="1087261"/>
          </a:xfrm>
          <a:prstGeom prst="rect">
            <a:avLst/>
          </a:prstGeom>
        </p:spPr>
      </p:pic>
      <p:sp>
        <p:nvSpPr>
          <p:cNvPr id="6" name="Google Shape;78;p2">
            <a:extLst>
              <a:ext uri="{FF2B5EF4-FFF2-40B4-BE49-F238E27FC236}">
                <a16:creationId xmlns:a16="http://schemas.microsoft.com/office/drawing/2014/main" id="{9A4ABE9E-1FE2-5E3D-9DE8-71A1CCA18495}"/>
              </a:ext>
            </a:extLst>
          </p:cNvPr>
          <p:cNvSpPr txBox="1"/>
          <p:nvPr>
            <p:custDataLst>
              <p:tags r:id="rId4"/>
            </p:custDataLst>
          </p:nvPr>
        </p:nvSpPr>
        <p:spPr>
          <a:xfrm>
            <a:off x="288200" y="1281337"/>
            <a:ext cx="8389800" cy="60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CA" b="1" u="none" strike="noStrike" cap="none" dirty="0">
                <a:solidFill>
                  <a:srgbClr val="0D266D"/>
                </a:solidFill>
                <a:latin typeface="Arial" panose="020B0604020202020204" pitchFamily="34" charset="0"/>
                <a:cs typeface="Arial" panose="020B0604020202020204" pitchFamily="34" charset="0"/>
                <a:sym typeface="Arial"/>
              </a:rPr>
              <a:t>Nous tenons à remercier les personnes suivantes pour leur contribution à ce manuel électronique :</a:t>
            </a:r>
          </a:p>
          <a:p>
            <a:pPr marL="0" marR="0" lvl="0" indent="0" algn="l" rtl="0">
              <a:lnSpc>
                <a:spcPct val="100000"/>
              </a:lnSpc>
              <a:spcBef>
                <a:spcPts val="0"/>
              </a:spcBef>
              <a:spcAft>
                <a:spcPts val="0"/>
              </a:spcAft>
              <a:buClr>
                <a:srgbClr val="000000"/>
              </a:buClr>
              <a:buSzPts val="1400"/>
              <a:buFont typeface="Arial"/>
              <a:buNone/>
            </a:pPr>
            <a:endParaRPr lang="fr-CA" b="1"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Guylaine Hudon, patiente partenaire</a:t>
            </a:r>
          </a:p>
          <a:p>
            <a:pPr>
              <a:buClr>
                <a:srgbClr val="000000"/>
              </a:buClr>
              <a:buSzPts val="1400"/>
            </a:pPr>
            <a:endParaRPr lang="fr-CA"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Josée Renaud, technicienne en intégration multimédia</a:t>
            </a:r>
            <a:endParaRPr lang="fr-CA"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endParaRPr lang="fr-CA"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Julie </a:t>
            </a:r>
            <a:r>
              <a:rPr lang="fr-CA" dirty="0" err="1">
                <a:solidFill>
                  <a:srgbClr val="0D266D"/>
                </a:solidFill>
                <a:latin typeface="Arial" panose="020B0604020202020204" pitchFamily="34" charset="0"/>
                <a:cs typeface="Arial" panose="020B0604020202020204" pitchFamily="34" charset="0"/>
                <a:sym typeface="Arial"/>
              </a:rPr>
              <a:t>Labbé</a:t>
            </a:r>
            <a:r>
              <a:rPr lang="fr-CA" dirty="0">
                <a:solidFill>
                  <a:srgbClr val="0D266D"/>
                </a:solidFill>
                <a:latin typeface="Arial" panose="020B0604020202020204" pitchFamily="34" charset="0"/>
                <a:cs typeface="Arial" panose="020B0604020202020204" pitchFamily="34" charset="0"/>
                <a:sym typeface="Arial"/>
              </a:rPr>
              <a:t>, bibliothécaire</a:t>
            </a:r>
          </a:p>
          <a:p>
            <a:pPr>
              <a:buClr>
                <a:srgbClr val="000000"/>
              </a:buClr>
              <a:buSzPts val="1400"/>
            </a:pPr>
            <a:endParaRPr lang="fr-CA"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Luc Bérubé, technicien en informatique</a:t>
            </a:r>
          </a:p>
          <a:p>
            <a:pPr>
              <a:buClr>
                <a:srgbClr val="000000"/>
              </a:buClr>
              <a:buSzPts val="1400"/>
            </a:pPr>
            <a:endParaRPr lang="fr-CA"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Marianne Parent, technicienne en intégration multimédia</a:t>
            </a:r>
          </a:p>
          <a:p>
            <a:pPr>
              <a:buClr>
                <a:srgbClr val="000000"/>
              </a:buClr>
              <a:buSzPts val="1400"/>
            </a:pPr>
            <a:endParaRPr lang="fr-CA"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Marie-Claude Blackburn, réviseure linguistique</a:t>
            </a:r>
          </a:p>
          <a:p>
            <a:pPr marL="0" marR="0" lvl="0" indent="0" algn="l" rtl="0">
              <a:lnSpc>
                <a:spcPct val="100000"/>
              </a:lnSpc>
              <a:spcBef>
                <a:spcPts val="0"/>
              </a:spcBef>
              <a:spcAft>
                <a:spcPts val="0"/>
              </a:spcAft>
              <a:buClr>
                <a:srgbClr val="000000"/>
              </a:buClr>
              <a:buSzPts val="1400"/>
              <a:buFont typeface="Arial"/>
              <a:buNone/>
            </a:pPr>
            <a:endParaRPr lang="fr-CA"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dirty="0">
                <a:solidFill>
                  <a:srgbClr val="0D266D"/>
                </a:solidFill>
                <a:latin typeface="Arial" panose="020B0604020202020204" pitchFamily="34" charset="0"/>
                <a:cs typeface="Arial" panose="020B0604020202020204" pitchFamily="34" charset="0"/>
                <a:sym typeface="Arial"/>
              </a:rPr>
              <a:t>Stéphanie Collard, conseillère pédagogique en technologies éducatives</a:t>
            </a:r>
          </a:p>
          <a:p>
            <a:pPr marL="0" marR="0" lvl="0" indent="0" algn="l" rtl="0">
              <a:lnSpc>
                <a:spcPct val="100000"/>
              </a:lnSpc>
              <a:spcBef>
                <a:spcPts val="0"/>
              </a:spcBef>
              <a:spcAft>
                <a:spcPts val="0"/>
              </a:spcAft>
              <a:buClr>
                <a:srgbClr val="000000"/>
              </a:buClr>
              <a:buSzPts val="1400"/>
              <a:buFont typeface="Arial"/>
              <a:buNone/>
            </a:pPr>
            <a:endParaRPr lang="fr-CA"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r>
              <a:rPr lang="fr-CA" u="none" strike="noStrike" cap="none" dirty="0" err="1">
                <a:solidFill>
                  <a:srgbClr val="0D266D"/>
                </a:solidFill>
                <a:latin typeface="Arial" panose="020B0604020202020204" pitchFamily="34" charset="0"/>
                <a:cs typeface="Arial" panose="020B0604020202020204" pitchFamily="34" charset="0"/>
                <a:sym typeface="Arial"/>
              </a:rPr>
              <a:t>Yawavi</a:t>
            </a:r>
            <a:r>
              <a:rPr lang="fr-CA" u="none" strike="noStrike" cap="none" dirty="0">
                <a:solidFill>
                  <a:srgbClr val="0D266D"/>
                </a:solidFill>
                <a:latin typeface="Arial" panose="020B0604020202020204" pitchFamily="34" charset="0"/>
                <a:cs typeface="Arial" panose="020B0604020202020204" pitchFamily="34" charset="0"/>
                <a:sym typeface="Arial"/>
              </a:rPr>
              <a:t> </a:t>
            </a:r>
            <a:r>
              <a:rPr lang="fr-CA" u="none" strike="noStrike" cap="none" dirty="0" err="1">
                <a:solidFill>
                  <a:srgbClr val="0D266D"/>
                </a:solidFill>
                <a:latin typeface="Arial" panose="020B0604020202020204" pitchFamily="34" charset="0"/>
                <a:cs typeface="Arial" panose="020B0604020202020204" pitchFamily="34" charset="0"/>
                <a:sym typeface="Arial"/>
              </a:rPr>
              <a:t>Katchobi-Abalo</a:t>
            </a:r>
            <a:r>
              <a:rPr lang="fr-CA" u="none" strike="noStrike" cap="none" dirty="0">
                <a:solidFill>
                  <a:srgbClr val="0D266D"/>
                </a:solidFill>
                <a:latin typeface="Arial" panose="020B0604020202020204" pitchFamily="34" charset="0"/>
                <a:cs typeface="Arial" panose="020B0604020202020204" pitchFamily="34" charset="0"/>
                <a:sym typeface="Arial"/>
              </a:rPr>
              <a:t>, </a:t>
            </a:r>
            <a:r>
              <a:rPr lang="fr-CA" dirty="0">
                <a:solidFill>
                  <a:srgbClr val="0D266D"/>
                </a:solidFill>
                <a:latin typeface="Arial" panose="020B0604020202020204" pitchFamily="34" charset="0"/>
                <a:cs typeface="Arial" panose="020B0604020202020204" pitchFamily="34" charset="0"/>
                <a:sym typeface="Arial"/>
              </a:rPr>
              <a:t>kinésiologue et étudiante à la maîtrise en santé durable</a:t>
            </a:r>
          </a:p>
          <a:p>
            <a:pPr marL="0" marR="0" lvl="0" indent="0" algn="l" rtl="0">
              <a:lnSpc>
                <a:spcPct val="100000"/>
              </a:lnSpc>
              <a:spcBef>
                <a:spcPts val="0"/>
              </a:spcBef>
              <a:spcAft>
                <a:spcPts val="0"/>
              </a:spcAft>
              <a:buClr>
                <a:srgbClr val="000000"/>
              </a:buClr>
              <a:buSzPts val="1400"/>
              <a:buFont typeface="Arial"/>
              <a:buNone/>
            </a:pPr>
            <a:endParaRPr lang="fr-CA"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u="none" strike="noStrike" cap="none" dirty="0">
              <a:solidFill>
                <a:srgbClr val="0D266D"/>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9511847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Graphique, Police, graphisme&#10;&#10;Description générée automatiquement">
            <a:extLst>
              <a:ext uri="{FF2B5EF4-FFF2-40B4-BE49-F238E27FC236}">
                <a16:creationId xmlns:a16="http://schemas.microsoft.com/office/drawing/2014/main" id="{AA726662-FA0F-4996-B09F-50A976A9E1CE}"/>
              </a:ext>
            </a:extLst>
          </p:cNvPr>
          <p:cNvPicPr>
            <a:picLocks noChangeAspect="1"/>
          </p:cNvPicPr>
          <p:nvPr>
            <p:custDataLst>
              <p:tags r:id="rId1"/>
            </p:custDataLst>
          </p:nvPr>
        </p:nvPicPr>
        <p:blipFill>
          <a:blip r:embed="rId8"/>
          <a:stretch>
            <a:fillRect/>
          </a:stretch>
        </p:blipFill>
        <p:spPr>
          <a:xfrm>
            <a:off x="3582647" y="4547017"/>
            <a:ext cx="2132352" cy="675534"/>
          </a:xfrm>
          <a:prstGeom prst="rect">
            <a:avLst/>
          </a:prstGeom>
        </p:spPr>
      </p:pic>
      <p:pic>
        <p:nvPicPr>
          <p:cNvPr id="9" name="Image 8" descr="Une image contenant Police, Graphique, logo, typographie&#10;&#10;Description générée automatiquement">
            <a:extLst>
              <a:ext uri="{FF2B5EF4-FFF2-40B4-BE49-F238E27FC236}">
                <a16:creationId xmlns:a16="http://schemas.microsoft.com/office/drawing/2014/main" id="{B4C20C2C-F54F-551F-FF5A-2BC00CC8B04B}"/>
              </a:ext>
            </a:extLst>
          </p:cNvPr>
          <p:cNvPicPr>
            <a:picLocks noChangeAspect="1"/>
          </p:cNvPicPr>
          <p:nvPr>
            <p:custDataLst>
              <p:tags r:id="rId2"/>
            </p:custDataLst>
          </p:nvPr>
        </p:nvPicPr>
        <p:blipFill>
          <a:blip r:embed="rId9"/>
          <a:stretch>
            <a:fillRect/>
          </a:stretch>
        </p:blipFill>
        <p:spPr>
          <a:xfrm>
            <a:off x="6106012" y="4712684"/>
            <a:ext cx="1176530" cy="365761"/>
          </a:xfrm>
          <a:prstGeom prst="rect">
            <a:avLst/>
          </a:prstGeom>
        </p:spPr>
      </p:pic>
      <p:sp>
        <p:nvSpPr>
          <p:cNvPr id="10" name="ZoneTexte 9">
            <a:extLst>
              <a:ext uri="{FF2B5EF4-FFF2-40B4-BE49-F238E27FC236}">
                <a16:creationId xmlns:a16="http://schemas.microsoft.com/office/drawing/2014/main" id="{9C39E247-D13A-F937-B320-476F5FD41C80}"/>
              </a:ext>
            </a:extLst>
          </p:cNvPr>
          <p:cNvSpPr txBox="1"/>
          <p:nvPr>
            <p:custDataLst>
              <p:tags r:id="rId3"/>
            </p:custDataLst>
          </p:nvPr>
        </p:nvSpPr>
        <p:spPr>
          <a:xfrm>
            <a:off x="1861458" y="5406365"/>
            <a:ext cx="5595256" cy="738664"/>
          </a:xfrm>
          <a:prstGeom prst="rect">
            <a:avLst/>
          </a:prstGeom>
          <a:noFill/>
        </p:spPr>
        <p:txBody>
          <a:bodyPr wrap="square" rtlCol="0">
            <a:spAutoFit/>
          </a:bodyPr>
          <a:lstStyle/>
          <a:p>
            <a:r>
              <a:rPr lang="fr-CA" sz="1400" b="1" dirty="0">
                <a:effectLst/>
              </a:rPr>
              <a:t>Pour citer ce scénario :</a:t>
            </a:r>
          </a:p>
          <a:p>
            <a:r>
              <a:rPr lang="fr-CA" sz="1400" dirty="0">
                <a:effectLst/>
              </a:rPr>
              <a:t>Blackburn, P. (2025). </a:t>
            </a:r>
            <a:r>
              <a:rPr lang="fr-CA" sz="1400" i="1" dirty="0">
                <a:effectLst/>
              </a:rPr>
              <a:t>L’exercice et la maladie pulmonaire obstructive chronique</a:t>
            </a:r>
            <a:r>
              <a:rPr lang="fr-CA" sz="1400" dirty="0">
                <a:effectLst/>
              </a:rPr>
              <a:t>. </a:t>
            </a:r>
            <a:r>
              <a:rPr lang="fr-CA" sz="1400" dirty="0" err="1"/>
              <a:t>f</a:t>
            </a:r>
            <a:r>
              <a:rPr lang="fr-CA" sz="1400" dirty="0" err="1">
                <a:effectLst/>
              </a:rPr>
              <a:t>abriqueREL</a:t>
            </a:r>
            <a:r>
              <a:rPr lang="fr-CA" sz="1400" dirty="0">
                <a:effectLst/>
              </a:rPr>
              <a:t>. Sous licence </a:t>
            </a:r>
            <a:r>
              <a:rPr lang="fr-CA" sz="1400" dirty="0">
                <a:hlinkClick r:id="rId10" tooltip="https://creativecommons.org/licenses/by-nc-sa/4.0/deed.fr"/>
              </a:rPr>
              <a:t>CC BY NC SA 4.0.</a:t>
            </a:r>
            <a:endParaRPr lang="fr-CA" sz="1400" dirty="0"/>
          </a:p>
        </p:txBody>
      </p:sp>
      <p:sp>
        <p:nvSpPr>
          <p:cNvPr id="12" name="Titre 11">
            <a:extLst>
              <a:ext uri="{FF2B5EF4-FFF2-40B4-BE49-F238E27FC236}">
                <a16:creationId xmlns:a16="http://schemas.microsoft.com/office/drawing/2014/main" id="{3CE53132-73F0-75D7-DC5E-34AD207A42B6}"/>
              </a:ext>
            </a:extLst>
          </p:cNvPr>
          <p:cNvSpPr>
            <a:spLocks noGrp="1"/>
          </p:cNvSpPr>
          <p:nvPr>
            <p:ph type="title"/>
            <p:custDataLst>
              <p:tags r:id="rId4"/>
            </p:custDataLst>
          </p:nvPr>
        </p:nvSpPr>
        <p:spPr>
          <a:xfrm>
            <a:off x="1861458" y="845310"/>
            <a:ext cx="5928195" cy="736159"/>
          </a:xfrm>
        </p:spPr>
        <p:txBody>
          <a:bodyPr>
            <a:normAutofit fontScale="90000"/>
          </a:bodyPr>
          <a:lstStyle/>
          <a:p>
            <a:r>
              <a:rPr lang="fr-CA" dirty="0"/>
              <a:t>L’exercice et la maladie pulmonaire </a:t>
            </a:r>
            <a:br>
              <a:rPr lang="fr-CA" dirty="0"/>
            </a:br>
            <a:r>
              <a:rPr lang="fr-CA" dirty="0"/>
              <a:t>obstructive chronique</a:t>
            </a:r>
          </a:p>
        </p:txBody>
      </p:sp>
      <p:cxnSp>
        <p:nvCxnSpPr>
          <p:cNvPr id="14" name="Connecteur droit 13">
            <a:extLst>
              <a:ext uri="{FF2B5EF4-FFF2-40B4-BE49-F238E27FC236}">
                <a16:creationId xmlns:a16="http://schemas.microsoft.com/office/drawing/2014/main" id="{8BE5D56D-AC82-9B65-E881-6668AA15DF42}"/>
              </a:ext>
            </a:extLst>
          </p:cNvPr>
          <p:cNvCxnSpPr/>
          <p:nvPr>
            <p:custDataLst>
              <p:tags r:id="rId5"/>
            </p:custDataLst>
          </p:nvPr>
        </p:nvCxnSpPr>
        <p:spPr>
          <a:xfrm>
            <a:off x="1861458" y="5366657"/>
            <a:ext cx="5497285" cy="0"/>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pic>
        <p:nvPicPr>
          <p:cNvPr id="16" name="Image 15" descr="Une image contenant Police, symbole, Graphique, capture d’écran&#10;&#10;Description générée automatiquement">
            <a:extLst>
              <a:ext uri="{FF2B5EF4-FFF2-40B4-BE49-F238E27FC236}">
                <a16:creationId xmlns:a16="http://schemas.microsoft.com/office/drawing/2014/main" id="{FB501383-D2F6-F87E-EE67-8DA3A139A0CB}"/>
              </a:ext>
            </a:extLst>
          </p:cNvPr>
          <p:cNvPicPr>
            <a:picLocks noChangeAspect="1"/>
          </p:cNvPicPr>
          <p:nvPr>
            <p:custDataLst>
              <p:tags r:id="rId6"/>
            </p:custDataLst>
          </p:nvPr>
        </p:nvPicPr>
        <p:blipFill>
          <a:blip r:embed="rId11"/>
          <a:stretch>
            <a:fillRect/>
          </a:stretch>
        </p:blipFill>
        <p:spPr>
          <a:xfrm>
            <a:off x="1952533" y="6221229"/>
            <a:ext cx="920633" cy="323660"/>
          </a:xfrm>
          <a:prstGeom prst="rect">
            <a:avLst/>
          </a:prstGeom>
        </p:spPr>
      </p:pic>
    </p:spTree>
    <p:extLst>
      <p:ext uri="{BB962C8B-B14F-4D97-AF65-F5344CB8AC3E}">
        <p14:creationId xmlns:p14="http://schemas.microsoft.com/office/powerpoint/2010/main" val="1790207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127E27C-0DDC-5FA9-27E9-69BFF4B51DBF}"/>
              </a:ext>
            </a:extLst>
          </p:cNvPr>
          <p:cNvSpPr>
            <a:spLocks noGrp="1"/>
          </p:cNvSpPr>
          <p:nvPr>
            <p:ph type="title"/>
            <p:custDataLst>
              <p:tags r:id="rId1"/>
            </p:custDataLst>
          </p:nvPr>
        </p:nvSpPr>
        <p:spPr>
          <a:xfrm>
            <a:off x="1983564" y="449482"/>
            <a:ext cx="7160436" cy="609579"/>
          </a:xfrm>
        </p:spPr>
        <p:txBody>
          <a:bodyPr>
            <a:normAutofit/>
          </a:bodyPr>
          <a:lstStyle/>
          <a:p>
            <a:pPr algn="l"/>
            <a:r>
              <a:rPr lang="fr-CA" dirty="0"/>
              <a:t>Mise en situation</a:t>
            </a:r>
          </a:p>
        </p:txBody>
      </p:sp>
      <p:sp>
        <p:nvSpPr>
          <p:cNvPr id="5" name="Espace réservé du texte 4">
            <a:extLst>
              <a:ext uri="{FF2B5EF4-FFF2-40B4-BE49-F238E27FC236}">
                <a16:creationId xmlns:a16="http://schemas.microsoft.com/office/drawing/2014/main" id="{95D4F7E3-708A-1649-58CC-BE65844A01B3}"/>
              </a:ext>
            </a:extLst>
          </p:cNvPr>
          <p:cNvSpPr>
            <a:spLocks noGrp="1"/>
          </p:cNvSpPr>
          <p:nvPr>
            <p:ph type="body" sz="quarter" idx="11"/>
            <p:custDataLst>
              <p:tags r:id="rId2"/>
            </p:custDataLst>
          </p:nvPr>
        </p:nvSpPr>
        <p:spPr>
          <a:xfrm>
            <a:off x="258792" y="6368042"/>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076BD3BC-D162-0695-3001-E363503F60BA}"/>
              </a:ext>
            </a:extLst>
          </p:cNvPr>
          <p:cNvPicPr>
            <a:picLocks noChangeAspect="1"/>
          </p:cNvPicPr>
          <p:nvPr>
            <p:custDataLst>
              <p:tags r:id="rId3"/>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7" name="Google Shape;111;p6">
            <a:extLst>
              <a:ext uri="{FF2B5EF4-FFF2-40B4-BE49-F238E27FC236}">
                <a16:creationId xmlns:a16="http://schemas.microsoft.com/office/drawing/2014/main" id="{52BD42D5-0193-BB21-39FA-F4F8946224CF}"/>
              </a:ext>
            </a:extLst>
          </p:cNvPr>
          <p:cNvSpPr txBox="1"/>
          <p:nvPr>
            <p:custDataLst>
              <p:tags r:id="rId4"/>
            </p:custDataLst>
          </p:nvPr>
        </p:nvSpPr>
        <p:spPr>
          <a:xfrm>
            <a:off x="4765776" y="1389492"/>
            <a:ext cx="4378224" cy="4341474"/>
          </a:xfrm>
          <a:prstGeom prst="rect">
            <a:avLst/>
          </a:prstGeom>
          <a:noFill/>
          <a:ln>
            <a:noFill/>
          </a:ln>
        </p:spPr>
        <p:txBody>
          <a:bodyPr spcFirstLastPara="1" wrap="square" lIns="91425" tIns="91425" rIns="91425" bIns="91425" anchor="t" anchorCtr="0">
            <a:noAutofit/>
          </a:bodyPr>
          <a:lstStyle/>
          <a:p>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Madame </a:t>
            </a:r>
            <a:r>
              <a:rPr lang="fr-FR"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Boudreault</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 est âgée de 66 ans et elle présente une MPOC. Elle vient de recevoir un diagnostic d’emphysème et est aussi connue pour un problème de bronchite chronique et d’asthme. </a:t>
            </a:r>
            <a:r>
              <a:rPr lang="fr-FR" kern="100" dirty="0">
                <a:solidFill>
                  <a:srgbClr val="0D266D"/>
                </a:solidFill>
                <a:latin typeface="Arial" panose="020B0604020202020204" pitchFamily="34" charset="0"/>
                <a:ea typeface="Aptos" panose="020B0004020202020204" pitchFamily="34" charset="0"/>
                <a:cs typeface="Arial" panose="020B0604020202020204" pitchFamily="34" charset="0"/>
              </a:rPr>
              <a:t>E</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lle s’est récemment inscrite </a:t>
            </a:r>
            <a:r>
              <a:rPr lang="fr-FR" kern="100" dirty="0">
                <a:solidFill>
                  <a:srgbClr val="0D266D"/>
                </a:solidFill>
                <a:latin typeface="Arial" panose="020B0604020202020204" pitchFamily="34" charset="0"/>
                <a:ea typeface="Aptos" panose="020B0004020202020204" pitchFamily="34" charset="0"/>
                <a:cs typeface="Arial" panose="020B0604020202020204" pitchFamily="34" charset="0"/>
              </a:rPr>
              <a:t>au</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 programme de réadaptation que vous supervisez. Vous rencontrez madame </a:t>
            </a:r>
            <a:r>
              <a:rPr lang="fr-FR"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Boudreault</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 pour la première fois afin de mieux comprendre ses objectifs et ses besoins.</a:t>
            </a:r>
          </a:p>
          <a:p>
            <a:endParaRPr lang="fr-FR" kern="100" dirty="0">
              <a:solidFill>
                <a:srgbClr val="0D266D"/>
              </a:solidFill>
              <a:latin typeface="Arial" panose="020B0604020202020204" pitchFamily="34" charset="0"/>
              <a:ea typeface="Aptos" panose="020B0004020202020204" pitchFamily="34" charset="0"/>
              <a:cs typeface="Arial" panose="020B0604020202020204" pitchFamily="34" charset="0"/>
            </a:endParaRPr>
          </a:p>
          <a:p>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Écoute</a:t>
            </a:r>
            <a:r>
              <a:rPr lang="fr-CA" b="1" dirty="0">
                <a:solidFill>
                  <a:srgbClr val="0D266D"/>
                </a:solidFill>
                <a:latin typeface="Arial" panose="020B0604020202020204" pitchFamily="34" charset="0"/>
                <a:cs typeface="Arial" panose="020B0604020202020204" pitchFamily="34" charset="0"/>
              </a:rPr>
              <a:t>z</a:t>
            </a: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 la vidéo suivante et note</a:t>
            </a:r>
            <a:r>
              <a:rPr lang="fr-CA" b="1" dirty="0">
                <a:solidFill>
                  <a:srgbClr val="0D266D"/>
                </a:solidFill>
                <a:latin typeface="Arial" panose="020B0604020202020204" pitchFamily="34" charset="0"/>
                <a:cs typeface="Arial" panose="020B0604020202020204" pitchFamily="34" charset="0"/>
              </a:rPr>
              <a:t>z</a:t>
            </a: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 les informations que vous jugez importantes sur une feuille. </a:t>
            </a:r>
          </a:p>
          <a:p>
            <a:endParaRPr lang="fr-CA" b="1" dirty="0">
              <a:solidFill>
                <a:srgbClr val="0D266D"/>
              </a:solidFill>
              <a:latin typeface="Arial" panose="020B0604020202020204" pitchFamily="34" charset="0"/>
              <a:ea typeface="Arial"/>
              <a:cs typeface="Arial" panose="020B0604020202020204" pitchFamily="34" charset="0"/>
              <a:sym typeface="Arial"/>
            </a:endParaRPr>
          </a:p>
          <a:p>
            <a:r>
              <a:rPr lang="fr-CA" kern="100" dirty="0">
                <a:solidFill>
                  <a:srgbClr val="0D266D"/>
                </a:solidFill>
                <a:effectLst/>
                <a:latin typeface="Arial" panose="020B0604020202020204" pitchFamily="34" charset="0"/>
                <a:ea typeface="Aptos" panose="020B0004020202020204" pitchFamily="34" charset="0"/>
                <a:cs typeface="Arial" panose="020B0604020202020204" pitchFamily="34" charset="0"/>
                <a:hlinkClick r:id="rId9"/>
              </a:rPr>
              <a:t>https://uqac.ca.panopto.com/Panopto/Pages/Viewer.aspx?id=a2757e7d-ad4d-46b5-bd31-b2970100f729</a:t>
            </a:r>
            <a:endParaRPr lang="fr-CA"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endParaRPr lang="fr-CA" b="1" i="0" u="none" strike="noStrike" cap="none" dirty="0">
              <a:solidFill>
                <a:srgbClr val="0D266D"/>
              </a:solidFill>
              <a:latin typeface="Arial" panose="020B0604020202020204" pitchFamily="34" charset="0"/>
              <a:ea typeface="Arial"/>
              <a:cs typeface="Arial" panose="020B0604020202020204" pitchFamily="34" charset="0"/>
              <a:sym typeface="Arial"/>
            </a:endParaRPr>
          </a:p>
          <a:p>
            <a:endParaRPr lang="fr-CA"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endParaRPr lang="fr-FR" kern="100" dirty="0">
              <a:solidFill>
                <a:srgbClr val="0D266D"/>
              </a:solidFill>
              <a:latin typeface="Arial" panose="020B0604020202020204" pitchFamily="34" charset="0"/>
              <a:ea typeface="Aptos" panose="020B0004020202020204" pitchFamily="34" charset="0"/>
              <a:cs typeface="Arial" panose="020B0604020202020204" pitchFamily="34" charset="0"/>
            </a:endParaRPr>
          </a:p>
          <a:p>
            <a:pPr marL="0" marR="0" lvl="0" indent="0" rtl="0">
              <a:lnSpc>
                <a:spcPct val="90000"/>
              </a:lnSpc>
              <a:spcBef>
                <a:spcPts val="1200"/>
              </a:spcBef>
              <a:spcAft>
                <a:spcPts val="0"/>
              </a:spcAft>
              <a:buClr>
                <a:schemeClr val="dk1"/>
              </a:buClr>
              <a:buSzPts val="1800"/>
              <a:buFont typeface="Arial"/>
              <a:buNone/>
            </a:pPr>
            <a:endParaRPr b="1"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pic>
        <p:nvPicPr>
          <p:cNvPr id="6" name="Image 5">
            <a:extLst>
              <a:ext uri="{FF2B5EF4-FFF2-40B4-BE49-F238E27FC236}">
                <a16:creationId xmlns:a16="http://schemas.microsoft.com/office/drawing/2014/main" id="{040807CF-3143-E116-A7ED-09671E9E1AB5}"/>
              </a:ext>
            </a:extLst>
          </p:cNvPr>
          <p:cNvPicPr>
            <a:picLocks noChangeAspect="1"/>
          </p:cNvPicPr>
          <p:nvPr/>
        </p:nvPicPr>
        <p:blipFill>
          <a:blip r:embed="rId10"/>
          <a:stretch>
            <a:fillRect/>
          </a:stretch>
        </p:blipFill>
        <p:spPr>
          <a:xfrm>
            <a:off x="124296" y="1870474"/>
            <a:ext cx="4506013" cy="3379510"/>
          </a:xfrm>
          <a:prstGeom prst="rect">
            <a:avLst/>
          </a:prstGeom>
        </p:spPr>
      </p:pic>
    </p:spTree>
    <p:extLst>
      <p:ext uri="{BB962C8B-B14F-4D97-AF65-F5344CB8AC3E}">
        <p14:creationId xmlns:p14="http://schemas.microsoft.com/office/powerpoint/2010/main" val="3440654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587164EB-DAA7-3950-D3E1-656C886EC9C9}"/>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D67C87A2-4AEB-7624-9D67-2AFBB79076C1}"/>
              </a:ext>
            </a:extLst>
          </p:cNvPr>
          <p:cNvSpPr txBox="1">
            <a:spLocks noGrp="1"/>
          </p:cNvSpPr>
          <p:nvPr>
            <p:ph type="body" idx="1"/>
            <p:custDataLst>
              <p:tags r:id="rId1"/>
            </p:custDataLst>
          </p:nvPr>
        </p:nvSpPr>
        <p:spPr>
          <a:xfrm>
            <a:off x="363585" y="12102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Signification de l’abréviation </a:t>
            </a: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400" dirty="0">
                <a:solidFill>
                  <a:srgbClr val="0D266D"/>
                </a:solidFill>
                <a:latin typeface="Arial" panose="020B0604020202020204" pitchFamily="34" charset="0"/>
                <a:cs typeface="Arial" panose="020B0604020202020204" pitchFamily="34" charset="0"/>
              </a:rPr>
              <a:t>MPOC	=	maladie pulmonaire obstructive chronique</a:t>
            </a:r>
            <a:endParaRPr sz="24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1552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A42E692-FE76-7E05-14C0-C94FC7469091}"/>
              </a:ext>
            </a:extLst>
          </p:cNvPr>
          <p:cNvSpPr>
            <a:spLocks noGrp="1"/>
          </p:cNvSpPr>
          <p:nvPr>
            <p:ph type="title"/>
            <p:custDataLst>
              <p:tags r:id="rId1"/>
            </p:custDataLst>
          </p:nvPr>
        </p:nvSpPr>
        <p:spPr>
          <a:xfrm>
            <a:off x="3138311" y="365125"/>
            <a:ext cx="5377039" cy="3063875"/>
          </a:xfrm>
        </p:spPr>
        <p:txBody>
          <a:bodyPr>
            <a:normAutofit/>
          </a:bodyPr>
          <a:lstStyle/>
          <a:p>
            <a:r>
              <a:rPr lang="fr-CA" sz="4000" dirty="0"/>
              <a:t>Définition de la </a:t>
            </a:r>
            <a:br>
              <a:rPr lang="fr-CA" sz="4000" dirty="0"/>
            </a:br>
            <a:r>
              <a:rPr lang="fr-CA" sz="4000" dirty="0"/>
              <a:t>maladie pulmonaire obstructive chronique</a:t>
            </a:r>
          </a:p>
        </p:txBody>
      </p:sp>
    </p:spTree>
    <p:extLst>
      <p:ext uri="{BB962C8B-B14F-4D97-AF65-F5344CB8AC3E}">
        <p14:creationId xmlns:p14="http://schemas.microsoft.com/office/powerpoint/2010/main" val="305827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6B642-6618-9D49-E928-FBF2667FE12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D5172B7-DE18-073A-0711-004211F46292}"/>
              </a:ext>
            </a:extLst>
          </p:cNvPr>
          <p:cNvSpPr>
            <a:spLocks noGrp="1"/>
          </p:cNvSpPr>
          <p:nvPr>
            <p:ph type="title"/>
            <p:custDataLst>
              <p:tags r:id="rId1"/>
            </p:custDataLst>
          </p:nvPr>
        </p:nvSpPr>
        <p:spPr>
          <a:xfrm>
            <a:off x="1983564" y="449482"/>
            <a:ext cx="7160436" cy="609579"/>
          </a:xfrm>
        </p:spPr>
        <p:txBody>
          <a:bodyPr>
            <a:normAutofit/>
          </a:bodyPr>
          <a:lstStyle/>
          <a:p>
            <a:pPr algn="l"/>
            <a:r>
              <a:rPr lang="fr-CA" dirty="0"/>
              <a:t>Composantes de la MPOC</a:t>
            </a:r>
          </a:p>
        </p:txBody>
      </p:sp>
      <p:sp>
        <p:nvSpPr>
          <p:cNvPr id="5" name="Espace réservé du texte 4">
            <a:extLst>
              <a:ext uri="{FF2B5EF4-FFF2-40B4-BE49-F238E27FC236}">
                <a16:creationId xmlns:a16="http://schemas.microsoft.com/office/drawing/2014/main" id="{DBD6F10C-62EA-4A1D-8ADA-F79757074C93}"/>
              </a:ext>
            </a:extLst>
          </p:cNvPr>
          <p:cNvSpPr>
            <a:spLocks noGrp="1"/>
          </p:cNvSpPr>
          <p:nvPr>
            <p:ph type="body" sz="quarter" idx="11"/>
            <p:custDataLst>
              <p:tags r:id="rId2"/>
            </p:custDataLst>
          </p:nvPr>
        </p:nvSpPr>
        <p:spPr>
          <a:xfrm>
            <a:off x="258792" y="6368042"/>
            <a:ext cx="3071429" cy="352057"/>
          </a:xfrm>
        </p:spPr>
        <p:txBody>
          <a:bodyPr/>
          <a:lstStyle/>
          <a:p>
            <a:r>
              <a:rPr lang="fr-CA" sz="1200" dirty="0"/>
              <a:t>Maladie pulmonaire obstructive chronique</a:t>
            </a:r>
            <a:endParaRPr lang="fr-CA" dirty="0"/>
          </a:p>
        </p:txBody>
      </p:sp>
      <p:pic>
        <p:nvPicPr>
          <p:cNvPr id="4" name="Graphique 3">
            <a:extLst>
              <a:ext uri="{FF2B5EF4-FFF2-40B4-BE49-F238E27FC236}">
                <a16:creationId xmlns:a16="http://schemas.microsoft.com/office/drawing/2014/main" id="{1CF1702D-8EFB-4665-53DC-260D019E2CF9}"/>
              </a:ext>
            </a:extLst>
          </p:cNvPr>
          <p:cNvPicPr>
            <a:picLocks noChangeAspect="1"/>
          </p:cNvPicPr>
          <p:nvPr>
            <p:custDataLst>
              <p:tags r:id="rId3"/>
            </p:custDataLst>
          </p:nvPr>
        </p:nvPicPr>
        <p:blipFill>
          <a:blip r:embed="rId7">
            <a:extLst>
              <a:ext uri="{96DAC541-7B7A-43D3-8B79-37D633B846F1}">
                <asvg:svgBlip xmlns:asvg="http://schemas.microsoft.com/office/drawing/2016/SVG/main" r:embed="rId8"/>
              </a:ext>
            </a:extLst>
          </a:blip>
          <a:stretch>
            <a:fillRect/>
          </a:stretch>
        </p:blipFill>
        <p:spPr>
          <a:xfrm>
            <a:off x="811283" y="103364"/>
            <a:ext cx="1087261" cy="1087261"/>
          </a:xfrm>
          <a:prstGeom prst="rect">
            <a:avLst/>
          </a:prstGeom>
        </p:spPr>
      </p:pic>
      <p:sp>
        <p:nvSpPr>
          <p:cNvPr id="6" name="Google Shape;219;p20">
            <a:extLst>
              <a:ext uri="{FF2B5EF4-FFF2-40B4-BE49-F238E27FC236}">
                <a16:creationId xmlns:a16="http://schemas.microsoft.com/office/drawing/2014/main" id="{D888E018-E6B9-7EC4-C3EC-0820C9F9D9D3}"/>
              </a:ext>
            </a:extLst>
          </p:cNvPr>
          <p:cNvSpPr txBox="1"/>
          <p:nvPr>
            <p:custDataLst>
              <p:tags r:id="rId4"/>
            </p:custDataLst>
          </p:nvPr>
        </p:nvSpPr>
        <p:spPr>
          <a:xfrm>
            <a:off x="428125" y="1711686"/>
            <a:ext cx="8555008" cy="397027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Dans la liste suivante, </a:t>
            </a:r>
            <a:r>
              <a:rPr lang="fr-CA" sz="2400" b="1" dirty="0">
                <a:solidFill>
                  <a:srgbClr val="0D266D"/>
                </a:solidFill>
                <a:latin typeface="Arial" panose="020B0604020202020204" pitchFamily="34" charset="0"/>
                <a:ea typeface="Arial"/>
                <a:cs typeface="Arial" panose="020B0604020202020204" pitchFamily="34" charset="0"/>
                <a:sym typeface="Arial"/>
              </a:rPr>
              <a:t>identifiez</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les conditions qu’on </a:t>
            </a:r>
            <a:r>
              <a:rPr lang="fr-CA" sz="2400" b="1" dirty="0">
                <a:solidFill>
                  <a:srgbClr val="0D266D"/>
                </a:solidFill>
                <a:latin typeface="Arial" panose="020B0604020202020204" pitchFamily="34" charset="0"/>
                <a:ea typeface="Arial"/>
                <a:cs typeface="Arial" panose="020B0604020202020204" pitchFamily="34" charset="0"/>
                <a:sym typeface="Arial"/>
              </a:rPr>
              <a:t>retrouve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dans la MPOC.</a:t>
            </a:r>
            <a:endParaRPr lang="fr-CA" sz="2400" dirty="0">
              <a:solidFill>
                <a:srgbClr val="0D266D"/>
              </a:solidFill>
              <a:latin typeface="Arial"/>
              <a:ea typeface="Arial"/>
              <a:cs typeface="Arial"/>
              <a:sym typeface="Arial"/>
            </a:endParaRPr>
          </a:p>
          <a:p>
            <a:pPr marL="0" marR="0" lvl="0" indent="0" algn="l" rtl="0">
              <a:spcBef>
                <a:spcPts val="1200"/>
              </a:spcBef>
              <a:spcAft>
                <a:spcPts val="0"/>
              </a:spcAft>
              <a:buNone/>
            </a:pPr>
            <a:endParaRPr lang="fr-CA" sz="2400" b="0" dirty="0">
              <a:solidFill>
                <a:srgbClr val="0D266D"/>
              </a:solidFill>
              <a:latin typeface="Arial"/>
              <a:ea typeface="Arial"/>
              <a:cs typeface="Arial"/>
              <a:sym typeface="Arial"/>
            </a:endParaRPr>
          </a:p>
          <a:p>
            <a:pPr marL="0" marR="0" lvl="0" indent="0" algn="l" rtl="0">
              <a:spcBef>
                <a:spcPts val="1200"/>
              </a:spcBef>
              <a:spcAft>
                <a:spcPts val="0"/>
              </a:spcAft>
              <a:buNone/>
            </a:pPr>
            <a:r>
              <a:rPr lang="fr-CA" sz="2400" b="1" dirty="0">
                <a:solidFill>
                  <a:srgbClr val="0D266D"/>
                </a:solidFill>
                <a:highlight>
                  <a:srgbClr val="CAE7F5"/>
                </a:highlight>
                <a:latin typeface="Arial"/>
                <a:ea typeface="Arial"/>
                <a:cs typeface="Arial"/>
                <a:sym typeface="Arial"/>
              </a:rPr>
              <a:t>1)</a:t>
            </a:r>
            <a:r>
              <a:rPr lang="fr-CA" sz="2400" b="0" dirty="0">
                <a:solidFill>
                  <a:srgbClr val="0D266D"/>
                </a:solidFill>
                <a:highlight>
                  <a:srgbClr val="CAE7F5"/>
                </a:highlight>
                <a:latin typeface="Arial"/>
                <a:ea typeface="Arial"/>
                <a:cs typeface="Arial"/>
                <a:sym typeface="Arial"/>
              </a:rPr>
              <a:t> Bronchite chronique</a:t>
            </a:r>
          </a:p>
          <a:p>
            <a:pPr marL="0" marR="0" lvl="0" indent="0" algn="l" rtl="0">
              <a:spcBef>
                <a:spcPts val="1200"/>
              </a:spcBef>
              <a:spcAft>
                <a:spcPts val="0"/>
              </a:spcAft>
              <a:buNone/>
            </a:pPr>
            <a:r>
              <a:rPr lang="fr-CA" sz="2400" b="1" dirty="0">
                <a:solidFill>
                  <a:srgbClr val="0D266D"/>
                </a:solidFill>
                <a:latin typeface="Arial"/>
                <a:ea typeface="Arial"/>
                <a:cs typeface="Arial"/>
                <a:sym typeface="Arial"/>
              </a:rPr>
              <a:t>2)</a:t>
            </a:r>
            <a:r>
              <a:rPr lang="fr-CA" sz="2400" dirty="0">
                <a:solidFill>
                  <a:srgbClr val="0D266D"/>
                </a:solidFill>
                <a:latin typeface="Arial"/>
                <a:ea typeface="Arial"/>
                <a:cs typeface="Arial"/>
                <a:sym typeface="Arial"/>
              </a:rPr>
              <a:t> Pneumonie chronique</a:t>
            </a:r>
          </a:p>
          <a:p>
            <a:pPr marL="0" marR="0" lvl="0" indent="0" algn="l" rtl="0">
              <a:spcBef>
                <a:spcPts val="1200"/>
              </a:spcBef>
              <a:spcAft>
                <a:spcPts val="0"/>
              </a:spcAft>
              <a:buNone/>
            </a:pPr>
            <a:r>
              <a:rPr lang="fr-CA" sz="2400" b="1" dirty="0">
                <a:solidFill>
                  <a:srgbClr val="0D266D"/>
                </a:solidFill>
                <a:highlight>
                  <a:srgbClr val="CAE7F5"/>
                </a:highlight>
                <a:latin typeface="Arial"/>
                <a:ea typeface="Arial"/>
                <a:cs typeface="Arial"/>
                <a:sym typeface="Arial"/>
              </a:rPr>
              <a:t>3)</a:t>
            </a:r>
            <a:r>
              <a:rPr lang="fr-CA" sz="2400" b="0" dirty="0">
                <a:solidFill>
                  <a:srgbClr val="0D266D"/>
                </a:solidFill>
                <a:highlight>
                  <a:srgbClr val="CAE7F5"/>
                </a:highlight>
                <a:latin typeface="Arial"/>
                <a:ea typeface="Arial"/>
                <a:cs typeface="Arial"/>
                <a:sym typeface="Arial"/>
              </a:rPr>
              <a:t> Emphysème</a:t>
            </a:r>
          </a:p>
          <a:p>
            <a:pPr marL="0" marR="0" lvl="0" indent="0" algn="l" rtl="0">
              <a:spcBef>
                <a:spcPts val="1200"/>
              </a:spcBef>
              <a:spcAft>
                <a:spcPts val="0"/>
              </a:spcAft>
              <a:buNone/>
            </a:pPr>
            <a:r>
              <a:rPr lang="fr-CA" sz="2400" b="1" dirty="0">
                <a:solidFill>
                  <a:srgbClr val="0D266D"/>
                </a:solidFill>
                <a:latin typeface="Arial"/>
                <a:ea typeface="Arial"/>
                <a:cs typeface="Arial"/>
                <a:sym typeface="Arial"/>
              </a:rPr>
              <a:t>4)</a:t>
            </a:r>
            <a:r>
              <a:rPr lang="fr-CA" sz="2400" dirty="0">
                <a:solidFill>
                  <a:srgbClr val="0D266D"/>
                </a:solidFill>
                <a:latin typeface="Arial"/>
                <a:ea typeface="Arial"/>
                <a:cs typeface="Arial"/>
                <a:sym typeface="Arial"/>
              </a:rPr>
              <a:t> Fibrose kystique</a:t>
            </a:r>
          </a:p>
          <a:p>
            <a:pPr marL="0" marR="0" lvl="0" indent="0" algn="l" rtl="0">
              <a:spcBef>
                <a:spcPts val="1200"/>
              </a:spcBef>
              <a:spcAft>
                <a:spcPts val="0"/>
              </a:spcAft>
              <a:buNone/>
            </a:pPr>
            <a:r>
              <a:rPr lang="fr-CA" sz="2400" b="1" dirty="0">
                <a:solidFill>
                  <a:srgbClr val="0D266D"/>
                </a:solidFill>
                <a:latin typeface="Arial"/>
                <a:ea typeface="Arial"/>
                <a:cs typeface="Arial"/>
                <a:sym typeface="Arial"/>
              </a:rPr>
              <a:t>5)</a:t>
            </a:r>
            <a:r>
              <a:rPr lang="fr-CA" sz="2400" b="0" dirty="0">
                <a:solidFill>
                  <a:srgbClr val="0D266D"/>
                </a:solidFill>
                <a:latin typeface="Arial"/>
                <a:ea typeface="Arial"/>
                <a:cs typeface="Arial"/>
                <a:sym typeface="Arial"/>
              </a:rPr>
              <a:t> Asthme</a:t>
            </a:r>
          </a:p>
        </p:txBody>
      </p:sp>
    </p:spTree>
    <p:extLst>
      <p:ext uri="{BB962C8B-B14F-4D97-AF65-F5344CB8AC3E}">
        <p14:creationId xmlns:p14="http://schemas.microsoft.com/office/powerpoint/2010/main" val="2296981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6"/>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2"/>
</p:tagLst>
</file>

<file path=ppt/tags/tag107.xml><?xml version="1.0" encoding="utf-8"?>
<p:tagLst xmlns:a="http://schemas.openxmlformats.org/drawingml/2006/main" xmlns:r="http://schemas.openxmlformats.org/officeDocument/2006/relationships" xmlns:p="http://schemas.openxmlformats.org/presentationml/2006/main">
  <p:tag name="NUM" val="3"/>
</p:tagLst>
</file>

<file path=ppt/tags/tag108.xml><?xml version="1.0" encoding="utf-8"?>
<p:tagLst xmlns:a="http://schemas.openxmlformats.org/drawingml/2006/main" xmlns:r="http://schemas.openxmlformats.org/officeDocument/2006/relationships" xmlns:p="http://schemas.openxmlformats.org/presentationml/2006/main">
  <p:tag name="NUM" val="4"/>
</p:tagLst>
</file>

<file path=ppt/tags/tag109.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7"/>
</p:tagLst>
</file>

<file path=ppt/tags/tag110.xml><?xml version="1.0" encoding="utf-8"?>
<p:tagLst xmlns:a="http://schemas.openxmlformats.org/drawingml/2006/main" xmlns:r="http://schemas.openxmlformats.org/officeDocument/2006/relationships" xmlns:p="http://schemas.openxmlformats.org/presentationml/2006/main">
  <p:tag name="NUM" val="6"/>
</p:tagLst>
</file>

<file path=ppt/tags/tag111.xml><?xml version="1.0" encoding="utf-8"?>
<p:tagLst xmlns:a="http://schemas.openxmlformats.org/drawingml/2006/main" xmlns:r="http://schemas.openxmlformats.org/officeDocument/2006/relationships" xmlns:p="http://schemas.openxmlformats.org/presentationml/2006/main">
  <p:tag name="NUM" val="7"/>
</p:tagLst>
</file>

<file path=ppt/tags/tag112.xml><?xml version="1.0" encoding="utf-8"?>
<p:tagLst xmlns:a="http://schemas.openxmlformats.org/drawingml/2006/main" xmlns:r="http://schemas.openxmlformats.org/officeDocument/2006/relationships" xmlns:p="http://schemas.openxmlformats.org/presentationml/2006/main">
  <p:tag name="NUM" val="8"/>
</p:tagLst>
</file>

<file path=ppt/tags/tag113.xml><?xml version="1.0" encoding="utf-8"?>
<p:tagLst xmlns:a="http://schemas.openxmlformats.org/drawingml/2006/main" xmlns:r="http://schemas.openxmlformats.org/officeDocument/2006/relationships" xmlns:p="http://schemas.openxmlformats.org/presentationml/2006/main">
  <p:tag name="NUM" val="9"/>
</p:tagLst>
</file>

<file path=ppt/tags/tag114.xml><?xml version="1.0" encoding="utf-8"?>
<p:tagLst xmlns:a="http://schemas.openxmlformats.org/drawingml/2006/main" xmlns:r="http://schemas.openxmlformats.org/officeDocument/2006/relationships" xmlns:p="http://schemas.openxmlformats.org/presentationml/2006/main">
  <p:tag name="NUM" val="10"/>
</p:tagLst>
</file>

<file path=ppt/tags/tag115.xml><?xml version="1.0" encoding="utf-8"?>
<p:tagLst xmlns:a="http://schemas.openxmlformats.org/drawingml/2006/main" xmlns:r="http://schemas.openxmlformats.org/officeDocument/2006/relationships" xmlns:p="http://schemas.openxmlformats.org/presentationml/2006/main">
  <p:tag name="NUM" val="11"/>
</p:tagLst>
</file>

<file path=ppt/tags/tag116.xml><?xml version="1.0" encoding="utf-8"?>
<p:tagLst xmlns:a="http://schemas.openxmlformats.org/drawingml/2006/main" xmlns:r="http://schemas.openxmlformats.org/officeDocument/2006/relationships" xmlns:p="http://schemas.openxmlformats.org/presentationml/2006/main">
  <p:tag name="NUM" val="12"/>
</p:tagLst>
</file>

<file path=ppt/tags/tag117.xml><?xml version="1.0" encoding="utf-8"?>
<p:tagLst xmlns:a="http://schemas.openxmlformats.org/drawingml/2006/main" xmlns:r="http://schemas.openxmlformats.org/officeDocument/2006/relationships" xmlns:p="http://schemas.openxmlformats.org/presentationml/2006/main">
  <p:tag name="NUM" val="13"/>
</p:tagLst>
</file>

<file path=ppt/tags/tag118.xml><?xml version="1.0" encoding="utf-8"?>
<p:tagLst xmlns:a="http://schemas.openxmlformats.org/drawingml/2006/main" xmlns:r="http://schemas.openxmlformats.org/officeDocument/2006/relationships" xmlns:p="http://schemas.openxmlformats.org/presentationml/2006/main">
  <p:tag name="NUM" val="14"/>
</p:tagLst>
</file>

<file path=ppt/tags/tag119.xml><?xml version="1.0" encoding="utf-8"?>
<p:tagLst xmlns:a="http://schemas.openxmlformats.org/drawingml/2006/main" xmlns:r="http://schemas.openxmlformats.org/officeDocument/2006/relationships" xmlns:p="http://schemas.openxmlformats.org/presentationml/2006/main">
  <p:tag name="NUM" val="15"/>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16"/>
</p:tagLst>
</file>

<file path=ppt/tags/tag121.xml><?xml version="1.0" encoding="utf-8"?>
<p:tagLst xmlns:a="http://schemas.openxmlformats.org/drawingml/2006/main" xmlns:r="http://schemas.openxmlformats.org/officeDocument/2006/relationships" xmlns:p="http://schemas.openxmlformats.org/presentationml/2006/main">
  <p:tag name="NUM" val="17"/>
</p:tagLst>
</file>

<file path=ppt/tags/tag122.xml><?xml version="1.0" encoding="utf-8"?>
<p:tagLst xmlns:a="http://schemas.openxmlformats.org/drawingml/2006/main" xmlns:r="http://schemas.openxmlformats.org/officeDocument/2006/relationships" xmlns:p="http://schemas.openxmlformats.org/presentationml/2006/main">
  <p:tag name="NUM" val="18"/>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4"/>
</p:tagLst>
</file>

<file path=ppt/tags/tag128.xml><?xml version="1.0" encoding="utf-8"?>
<p:tagLst xmlns:a="http://schemas.openxmlformats.org/drawingml/2006/main" xmlns:r="http://schemas.openxmlformats.org/officeDocument/2006/relationships" xmlns:p="http://schemas.openxmlformats.org/presentationml/2006/main">
  <p:tag name="NUM" val="5"/>
</p:tagLst>
</file>

<file path=ppt/tags/tag129.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3"/>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3"/>
</p:tagLst>
</file>

<file path=ppt/tags/tag134.xml><?xml version="1.0" encoding="utf-8"?>
<p:tagLst xmlns:a="http://schemas.openxmlformats.org/drawingml/2006/main" xmlns:r="http://schemas.openxmlformats.org/officeDocument/2006/relationships" xmlns:p="http://schemas.openxmlformats.org/presentationml/2006/main">
  <p:tag name="NUM" val="4"/>
</p:tagLst>
</file>

<file path=ppt/tags/tag135.xml><?xml version="1.0" encoding="utf-8"?>
<p:tagLst xmlns:a="http://schemas.openxmlformats.org/drawingml/2006/main" xmlns:r="http://schemas.openxmlformats.org/officeDocument/2006/relationships" xmlns:p="http://schemas.openxmlformats.org/presentationml/2006/main">
  <p:tag name="NUM" val="1"/>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2"/>
</p:tagLst>
</file>

<file path=ppt/tags/tag138.xml><?xml version="1.0" encoding="utf-8"?>
<p:tagLst xmlns:a="http://schemas.openxmlformats.org/drawingml/2006/main" xmlns:r="http://schemas.openxmlformats.org/officeDocument/2006/relationships" xmlns:p="http://schemas.openxmlformats.org/presentationml/2006/main">
  <p:tag name="NUM" val="3"/>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NUM" val="3"/>
</p:tagLst>
</file>

<file path=ppt/tags/tag142.xml><?xml version="1.0" encoding="utf-8"?>
<p:tagLst xmlns:a="http://schemas.openxmlformats.org/drawingml/2006/main" xmlns:r="http://schemas.openxmlformats.org/officeDocument/2006/relationships" xmlns:p="http://schemas.openxmlformats.org/presentationml/2006/main">
  <p:tag name="NUM" val="4"/>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4"/>
</p:tagLst>
</file>

<file path=ppt/tags/tag148.xml><?xml version="1.0" encoding="utf-8"?>
<p:tagLst xmlns:a="http://schemas.openxmlformats.org/drawingml/2006/main" xmlns:r="http://schemas.openxmlformats.org/officeDocument/2006/relationships" xmlns:p="http://schemas.openxmlformats.org/presentationml/2006/main">
  <p:tag name="NUM" val="5"/>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4"/>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1"/>
</p:tagLst>
</file>

<file path=ppt/tags/tag152.xml><?xml version="1.0" encoding="utf-8"?>
<p:tagLst xmlns:a="http://schemas.openxmlformats.org/drawingml/2006/main" xmlns:r="http://schemas.openxmlformats.org/officeDocument/2006/relationships" xmlns:p="http://schemas.openxmlformats.org/presentationml/2006/main">
  <p:tag name="NUM" val="2"/>
</p:tagLst>
</file>

<file path=ppt/tags/tag153.xml><?xml version="1.0" encoding="utf-8"?>
<p:tagLst xmlns:a="http://schemas.openxmlformats.org/drawingml/2006/main" xmlns:r="http://schemas.openxmlformats.org/officeDocument/2006/relationships" xmlns:p="http://schemas.openxmlformats.org/presentationml/2006/main">
  <p:tag name="NUM" val="3"/>
</p:tagLst>
</file>

<file path=ppt/tags/tag154.xml><?xml version="1.0" encoding="utf-8"?>
<p:tagLst xmlns:a="http://schemas.openxmlformats.org/drawingml/2006/main" xmlns:r="http://schemas.openxmlformats.org/officeDocument/2006/relationships" xmlns:p="http://schemas.openxmlformats.org/presentationml/2006/main">
  <p:tag name="NUM" val="1"/>
</p:tagLst>
</file>

<file path=ppt/tags/tag155.xml><?xml version="1.0" encoding="utf-8"?>
<p:tagLst xmlns:a="http://schemas.openxmlformats.org/drawingml/2006/main" xmlns:r="http://schemas.openxmlformats.org/officeDocument/2006/relationships" xmlns:p="http://schemas.openxmlformats.org/presentationml/2006/main">
  <p:tag name="NUM" val="2"/>
</p:tagLst>
</file>

<file path=ppt/tags/tag156.xml><?xml version="1.0" encoding="utf-8"?>
<p:tagLst xmlns:a="http://schemas.openxmlformats.org/drawingml/2006/main" xmlns:r="http://schemas.openxmlformats.org/officeDocument/2006/relationships" xmlns:p="http://schemas.openxmlformats.org/presentationml/2006/main">
  <p:tag name="NUM" val="3"/>
</p:tagLst>
</file>

<file path=ppt/tags/tag157.xml><?xml version="1.0" encoding="utf-8"?>
<p:tagLst xmlns:a="http://schemas.openxmlformats.org/drawingml/2006/main" xmlns:r="http://schemas.openxmlformats.org/officeDocument/2006/relationships" xmlns:p="http://schemas.openxmlformats.org/presentationml/2006/main">
  <p:tag name="NUM" val="4"/>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3"/>
</p:tagLst>
</file>

<file path=ppt/tags/tag162.xml><?xml version="1.0" encoding="utf-8"?>
<p:tagLst xmlns:a="http://schemas.openxmlformats.org/drawingml/2006/main" xmlns:r="http://schemas.openxmlformats.org/officeDocument/2006/relationships" xmlns:p="http://schemas.openxmlformats.org/presentationml/2006/main">
  <p:tag name="NUM" val="4"/>
</p:tagLst>
</file>

<file path=ppt/tags/tag163.xml><?xml version="1.0" encoding="utf-8"?>
<p:tagLst xmlns:a="http://schemas.openxmlformats.org/drawingml/2006/main" xmlns:r="http://schemas.openxmlformats.org/officeDocument/2006/relationships" xmlns:p="http://schemas.openxmlformats.org/presentationml/2006/main">
  <p:tag name="NUM" val="1"/>
</p:tagLst>
</file>

<file path=ppt/tags/tag164.xml><?xml version="1.0" encoding="utf-8"?>
<p:tagLst xmlns:a="http://schemas.openxmlformats.org/drawingml/2006/main" xmlns:r="http://schemas.openxmlformats.org/officeDocument/2006/relationships" xmlns:p="http://schemas.openxmlformats.org/presentationml/2006/main">
  <p:tag name="NUM" val="2"/>
</p:tagLst>
</file>

<file path=ppt/tags/tag165.xml><?xml version="1.0" encoding="utf-8"?>
<p:tagLst xmlns:a="http://schemas.openxmlformats.org/drawingml/2006/main" xmlns:r="http://schemas.openxmlformats.org/officeDocument/2006/relationships" xmlns:p="http://schemas.openxmlformats.org/presentationml/2006/main">
  <p:tag name="NUM" val="3"/>
</p:tagLst>
</file>

<file path=ppt/tags/tag166.xml><?xml version="1.0" encoding="utf-8"?>
<p:tagLst xmlns:a="http://schemas.openxmlformats.org/drawingml/2006/main" xmlns:r="http://schemas.openxmlformats.org/officeDocument/2006/relationships" xmlns:p="http://schemas.openxmlformats.org/presentationml/2006/main">
  <p:tag name="NUM" val="4"/>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3"/>
</p:tagLst>
</file>

<file path=ppt/tags/tag174.xml><?xml version="1.0" encoding="utf-8"?>
<p:tagLst xmlns:a="http://schemas.openxmlformats.org/drawingml/2006/main" xmlns:r="http://schemas.openxmlformats.org/officeDocument/2006/relationships" xmlns:p="http://schemas.openxmlformats.org/presentationml/2006/main">
  <p:tag name="NUM" val="4"/>
</p:tagLst>
</file>

<file path=ppt/tags/tag175.xml><?xml version="1.0" encoding="utf-8"?>
<p:tagLst xmlns:a="http://schemas.openxmlformats.org/drawingml/2006/main" xmlns:r="http://schemas.openxmlformats.org/officeDocument/2006/relationships" xmlns:p="http://schemas.openxmlformats.org/presentationml/2006/main">
  <p:tag name="NUM" val="5"/>
</p:tagLst>
</file>

<file path=ppt/tags/tag176.xml><?xml version="1.0" encoding="utf-8"?>
<p:tagLst xmlns:a="http://schemas.openxmlformats.org/drawingml/2006/main" xmlns:r="http://schemas.openxmlformats.org/officeDocument/2006/relationships" xmlns:p="http://schemas.openxmlformats.org/presentationml/2006/main">
  <p:tag name="NUM" val="6"/>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4"/>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4"/>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5"/>
</p:tagLst>
</file>

<file path=ppt/tags/tag58.xml><?xml version="1.0" encoding="utf-8"?>
<p:tagLst xmlns:a="http://schemas.openxmlformats.org/drawingml/2006/main" xmlns:r="http://schemas.openxmlformats.org/officeDocument/2006/relationships" xmlns:p="http://schemas.openxmlformats.org/presentationml/2006/main">
  <p:tag name="NUM" val="6"/>
</p:tagLst>
</file>

<file path=ppt/tags/tag59.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3"/>
</p:tagLst>
</file>

<file path=ppt/tags/tag64.xml><?xml version="1.0" encoding="utf-8"?>
<p:tagLst xmlns:a="http://schemas.openxmlformats.org/drawingml/2006/main" xmlns:r="http://schemas.openxmlformats.org/officeDocument/2006/relationships" xmlns:p="http://schemas.openxmlformats.org/presentationml/2006/main">
  <p:tag name="NUM" val="4"/>
</p:tagLst>
</file>

<file path=ppt/tags/tag65.xml><?xml version="1.0" encoding="utf-8"?>
<p:tagLst xmlns:a="http://schemas.openxmlformats.org/drawingml/2006/main" xmlns:r="http://schemas.openxmlformats.org/officeDocument/2006/relationships" xmlns:p="http://schemas.openxmlformats.org/presentationml/2006/main">
  <p:tag name="NUM" val="5"/>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3"/>
</p:tagLst>
</file>

<file path=ppt/tags/tag79.xml><?xml version="1.0" encoding="utf-8"?>
<p:tagLst xmlns:a="http://schemas.openxmlformats.org/drawingml/2006/main" xmlns:r="http://schemas.openxmlformats.org/officeDocument/2006/relationships" xmlns:p="http://schemas.openxmlformats.org/presentationml/2006/main">
  <p:tag name="NUM" val="4"/>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4"/>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4"/>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18810</TotalTime>
  <Words>6106</Words>
  <Application>Microsoft Office PowerPoint</Application>
  <PresentationFormat>Affichage à l'écran (4:3)</PresentationFormat>
  <Paragraphs>512</Paragraphs>
  <Slides>55</Slides>
  <Notes>49</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55</vt:i4>
      </vt:variant>
    </vt:vector>
  </HeadingPairs>
  <TitlesOfParts>
    <vt:vector size="60" baseType="lpstr">
      <vt:lpstr>Aptos</vt:lpstr>
      <vt:lpstr>Aptos Display</vt:lpstr>
      <vt:lpstr>Arial</vt:lpstr>
      <vt:lpstr>Calibri</vt:lpstr>
      <vt:lpstr>Thème Office</vt:lpstr>
      <vt:lpstr>L’exercice et la maladie pulmonaire obstructive chronique</vt:lpstr>
      <vt:lpstr>Conditions d’utilisation</vt:lpstr>
      <vt:lpstr>Consignes d’utilisation</vt:lpstr>
      <vt:lpstr>Objectifs d’apprentissage</vt:lpstr>
      <vt:lpstr>Mise en situation</vt:lpstr>
      <vt:lpstr>Mise en situation</vt:lpstr>
      <vt:lpstr>Présentation PowerPoint</vt:lpstr>
      <vt:lpstr>Définition de la  maladie pulmonaire obstructive chronique</vt:lpstr>
      <vt:lpstr>Composantes de la MPOC</vt:lpstr>
      <vt:lpstr>Présentation PowerPoint</vt:lpstr>
      <vt:lpstr>Emphysème et bronchite chronique</vt:lpstr>
      <vt:lpstr>Emphysème et bronchite chronique</vt:lpstr>
      <vt:lpstr>Présentation PowerPoint</vt:lpstr>
      <vt:lpstr>Symptômes de MPOC</vt:lpstr>
      <vt:lpstr>Présentation PowerPoint</vt:lpstr>
      <vt:lpstr>Dyspnée et MPOC</vt:lpstr>
      <vt:lpstr>Présentation PowerPoint</vt:lpstr>
      <vt:lpstr>Diagnostic de la MPOC</vt:lpstr>
      <vt:lpstr>Présentation PowerPoint</vt:lpstr>
      <vt:lpstr>Médication</vt:lpstr>
      <vt:lpstr>Médication</vt:lpstr>
      <vt:lpstr>Présentation PowerPoint</vt:lpstr>
      <vt:lpstr>Présentation PowerPoint</vt:lpstr>
      <vt:lpstr>Présentation PowerPoint</vt:lpstr>
      <vt:lpstr>Traitement de la MPOC</vt:lpstr>
      <vt:lpstr>Présentation PowerPoint</vt:lpstr>
      <vt:lpstr>Facteurs de risque</vt:lpstr>
      <vt:lpstr>Facteurs de risque de la MPOC</vt:lpstr>
      <vt:lpstr>Présentation PowerPoint</vt:lpstr>
      <vt:lpstr>Arrêt tabagique et MPOC</vt:lpstr>
      <vt:lpstr>Présentation PowerPoint</vt:lpstr>
      <vt:lpstr>Rôle de l’activité physique dans la cessation tabagique</vt:lpstr>
      <vt:lpstr>Présentation PowerPoint</vt:lpstr>
      <vt:lpstr>Prescription de l’exercice</vt:lpstr>
      <vt:lpstr>Saturation d’oxygène à l’effort</vt:lpstr>
      <vt:lpstr>Présentation PowerPoint</vt:lpstr>
      <vt:lpstr>Présentation PowerPoint</vt:lpstr>
      <vt:lpstr>Présentation PowerPoint</vt:lpstr>
      <vt:lpstr>Saturation d’oxygène à l’effort</vt:lpstr>
      <vt:lpstr>Présentation PowerPoint</vt:lpstr>
      <vt:lpstr>Hyperinflation pulmonaire</vt:lpstr>
      <vt:lpstr>Présentation PowerPoint</vt:lpstr>
      <vt:lpstr>Respiration à lèvres pincées</vt:lpstr>
      <vt:lpstr>Respiration à lèvres pincées</vt:lpstr>
      <vt:lpstr>Présentation PowerPoint</vt:lpstr>
      <vt:lpstr>MPOC et activité physique</vt:lpstr>
      <vt:lpstr>Présentation PowerPoint</vt:lpstr>
      <vt:lpstr>Présentation PowerPoint</vt:lpstr>
      <vt:lpstr>Entraînement musculaire</vt:lpstr>
      <vt:lpstr>Entraînement musculaire</vt:lpstr>
      <vt:lpstr>Présentation PowerPoint</vt:lpstr>
      <vt:lpstr>Références</vt:lpstr>
      <vt:lpstr>Bibliographie</vt:lpstr>
      <vt:lpstr>Remerciements</vt:lpstr>
      <vt:lpstr>L’exercice et la maladie pulmonaire  obstructive chronique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de Microsoft Office</dc:creator>
  <cp:lastModifiedBy>Julie Labbé</cp:lastModifiedBy>
  <cp:revision>257</cp:revision>
  <cp:lastPrinted>2025-04-16T00:13:19Z</cp:lastPrinted>
  <dcterms:created xsi:type="dcterms:W3CDTF">2019-06-11T15:41:09Z</dcterms:created>
  <dcterms:modified xsi:type="dcterms:W3CDTF">2025-05-05T14:07:55Z</dcterms:modified>
</cp:coreProperties>
</file>